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1"/>
    <p:sldMasterId id="2147483661" r:id="rId2"/>
  </p:sldMasterIdLst>
  <p:notesMasterIdLst>
    <p:notesMasterId r:id="rId42"/>
  </p:notesMasterIdLst>
  <p:sldIdLst>
    <p:sldId id="256"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66"/>
    <p:restoredTop sz="94710"/>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8" name="Google Shape;98;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High positive correlation between the dependent variable→ Departure Delay and the independent variables→  national aviation, carrier, weather, and aircraft arrival delays </a:t>
            </a:r>
            <a:endParaRPr/>
          </a:p>
          <a:p>
            <a:pPr marL="457200" lvl="0" indent="-317500" algn="l" rtl="0">
              <a:spcBef>
                <a:spcPts val="0"/>
              </a:spcBef>
              <a:spcAft>
                <a:spcPts val="0"/>
              </a:spcAft>
              <a:buSzPts val="1400"/>
              <a:buChar char="●"/>
            </a:pPr>
            <a:r>
              <a:rPr lang="en-US"/>
              <a:t>Even though hypothesis→ only weather→ can’t accept it based on the t test and p-value not just weather </a:t>
            </a:r>
            <a:endParaRPr/>
          </a:p>
        </p:txBody>
      </p:sp>
      <p:sp>
        <p:nvSpPr>
          <p:cNvPr id="168" name="Google Shape;168;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EWR-American main cause of delay is late aircraft arrival,</a:t>
            </a:r>
            <a:endParaRPr/>
          </a:p>
          <a:p>
            <a:pPr marL="457200" lvl="0" indent="-317500" algn="l" rtl="0">
              <a:spcBef>
                <a:spcPts val="0"/>
              </a:spcBef>
              <a:spcAft>
                <a:spcPts val="0"/>
              </a:spcAft>
              <a:buSzPts val="1400"/>
              <a:buChar char="●"/>
            </a:pPr>
            <a:r>
              <a:rPr lang="en-US"/>
              <a:t>Main cause for delay by date &amp; destination is carrier related delay</a:t>
            </a:r>
            <a:endParaRPr/>
          </a:p>
          <a:p>
            <a:pPr marL="914400" lvl="1" indent="-317500" algn="l" rtl="0">
              <a:spcBef>
                <a:spcPts val="0"/>
              </a:spcBef>
              <a:spcAft>
                <a:spcPts val="0"/>
              </a:spcAft>
              <a:buSzPts val="1400"/>
              <a:buChar char="○"/>
            </a:pPr>
            <a:r>
              <a:rPr lang="en-US"/>
              <a:t>By date &amp; destination→ Charlotte Douglas International Airport on 8/21/19 was the top day and destination for delay</a:t>
            </a:r>
            <a:endParaRPr/>
          </a:p>
        </p:txBody>
      </p:sp>
      <p:sp>
        <p:nvSpPr>
          <p:cNvPr id="191" name="Google Shape;19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6c4a1e3765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6c4a1e3765_0_5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National Aviation System delays have the highest amount of delays in minutes---&gt; about 80,000 over 3 yr period</a:t>
            </a:r>
            <a:endParaRPr/>
          </a:p>
        </p:txBody>
      </p:sp>
      <p:sp>
        <p:nvSpPr>
          <p:cNvPr id="201" name="Google Shape;201;g6c4a1e3765_0_5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6c5d3d4bc6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High positive correlation between dependent variable (Departure Delay) and independent variables NAS, Carrier, Aircraft, Weather</a:t>
            </a:r>
            <a:endParaRPr/>
          </a:p>
          <a:p>
            <a:pPr marL="0" lvl="0" indent="0" algn="l" rtl="0">
              <a:spcBef>
                <a:spcPts val="0"/>
              </a:spcBef>
              <a:spcAft>
                <a:spcPts val="0"/>
              </a:spcAft>
              <a:buNone/>
            </a:pPr>
            <a:endParaRPr/>
          </a:p>
          <a:p>
            <a:pPr marL="0" lvl="0" indent="0" algn="l" rtl="0">
              <a:spcBef>
                <a:spcPts val="0"/>
              </a:spcBef>
              <a:spcAft>
                <a:spcPts val="0"/>
              </a:spcAft>
              <a:buNone/>
            </a:pPr>
            <a:r>
              <a:rPr lang="en-US"/>
              <a:t>reject null hypothesis because of </a:t>
            </a:r>
            <a:endParaRPr/>
          </a:p>
        </p:txBody>
      </p:sp>
      <p:sp>
        <p:nvSpPr>
          <p:cNvPr id="209" name="Google Shape;209;g6c5d3d4bc6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LGA-American main cause for delay by date and by date &amp; destination is late aircraft arrival </a:t>
            </a:r>
            <a:endParaRPr/>
          </a:p>
          <a:p>
            <a:pPr marL="457200" lvl="0" indent="-317500" algn="l" rtl="0">
              <a:spcBef>
                <a:spcPts val="0"/>
              </a:spcBef>
              <a:spcAft>
                <a:spcPts val="0"/>
              </a:spcAft>
              <a:buSzPts val="1400"/>
              <a:buChar char="●"/>
            </a:pPr>
            <a:r>
              <a:rPr lang="en-US"/>
              <a:t>Top delays to Chicago O’Hare International Airport on 11/15/18 when looking at date and destination </a:t>
            </a:r>
            <a:endParaRPr/>
          </a:p>
        </p:txBody>
      </p:sp>
      <p:sp>
        <p:nvSpPr>
          <p:cNvPr id="232" name="Google Shape;232;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Main delay reason National Aviation System over 3 years  also almost 80,000 in minutes</a:t>
            </a:r>
            <a:endParaRPr/>
          </a:p>
        </p:txBody>
      </p:sp>
      <p:sp>
        <p:nvSpPr>
          <p:cNvPr id="241" name="Google Shape;24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6c6459323e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6c6459323e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b4e64c559_1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b4e64c559_1_1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g7b4e64c559_1_1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2" name="Google Shape;282;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c602984eb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g6c602984eb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
        <p:cNvGrpSpPr/>
        <p:nvPr/>
      </p:nvGrpSpPr>
      <p:grpSpPr>
        <a:xfrm>
          <a:off x="0" y="0"/>
          <a:ext cx="0" cy="0"/>
          <a:chOff x="0" y="0"/>
          <a:chExt cx="0" cy="0"/>
        </a:xfrm>
      </p:grpSpPr>
      <p:sp>
        <p:nvSpPr>
          <p:cNvPr id="319" name="Google Shape;319;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6c602984eb_1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g6c602984eb_1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sz="1800"/>
              <a:t>From the data for 2017,2018 and 2019 (until 09/30), below is the flight delay details</a:t>
            </a:r>
            <a:endParaRPr/>
          </a:p>
        </p:txBody>
      </p:sp>
      <p:sp>
        <p:nvSpPr>
          <p:cNvPr id="349" name="Google Shape;349;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8" name="Google Shape;358;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in minutes </a:t>
            </a:r>
            <a:endParaRPr/>
          </a:p>
        </p:txBody>
      </p:sp>
      <p:sp>
        <p:nvSpPr>
          <p:cNvPr id="105" name="Google Shape;10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c5d3d4bc6_0_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6c5d3d4bc6_0_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6c4a1e3765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2" name="Google Shape;382;g6c4a1e3765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6c4a1e3765_0_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0" name="Google Shape;390;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endParaRPr/>
          </a:p>
        </p:txBody>
      </p:sp>
      <p:sp>
        <p:nvSpPr>
          <p:cNvPr id="391" name="Google Shape;391;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6c4a1e3765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5" name="Google Shape;405;g6c4a1e3765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6" name="Google Shape;406;g6c4a1e3765_3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6c4a1e3765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6c4a1e3765_0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914400" lvl="1" indent="-393700" algn="l" rtl="0">
              <a:spcBef>
                <a:spcPts val="0"/>
              </a:spcBef>
              <a:spcAft>
                <a:spcPts val="0"/>
              </a:spcAft>
              <a:buClr>
                <a:schemeClr val="dk1"/>
              </a:buClr>
              <a:buSzPts val="2600"/>
              <a:buChar char="○"/>
            </a:pPr>
            <a:r>
              <a:rPr lang="en-US" sz="2600">
                <a:latin typeface="Arial"/>
                <a:ea typeface="Arial"/>
                <a:cs typeface="Arial"/>
                <a:sym typeface="Arial"/>
              </a:rPr>
              <a:t>We were going to analyze United Airlines but found it was too much, as we started to clean the data. </a:t>
            </a:r>
            <a:endParaRPr/>
          </a:p>
        </p:txBody>
      </p:sp>
      <p:sp>
        <p:nvSpPr>
          <p:cNvPr id="421" name="Google Shape;421;g6c4a1e3765_0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6c6459323e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6c6459323e_0_2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8" name="Google Shape;428;g6c6459323e_0_2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6c6459323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6c6459323e_0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4" name="Google Shape;434;g6c6459323e_0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6c6459323e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6c6459323e_0_4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5" name="Google Shape;445;g6c6459323e_0_4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6c6459323e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6c6459323e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6c6459323e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6c4a1e3765_0_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6c4a1e3765_0_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6c4a1e3765_0_3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8" name="Google Shape;11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c4a1e3765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c4a1e3765_0_1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457200" lvl="0" indent="-393700" algn="l" rtl="0">
              <a:spcBef>
                <a:spcPts val="0"/>
              </a:spcBef>
              <a:spcAft>
                <a:spcPts val="0"/>
              </a:spcAft>
              <a:buClr>
                <a:schemeClr val="dk1"/>
              </a:buClr>
              <a:buSzPts val="2600"/>
              <a:buFont typeface="Calibri"/>
              <a:buChar char="●"/>
            </a:pPr>
            <a:r>
              <a:rPr lang="en-US" sz="2600"/>
              <a:t>Airport Analysis: American &amp; Delta at JFK, LGA, EWR </a:t>
            </a:r>
            <a:endParaRPr sz="2600"/>
          </a:p>
          <a:p>
            <a:pPr marL="914400" lvl="1" indent="-393700" algn="l" rtl="0">
              <a:spcBef>
                <a:spcPts val="0"/>
              </a:spcBef>
              <a:spcAft>
                <a:spcPts val="0"/>
              </a:spcAft>
              <a:buClr>
                <a:schemeClr val="dk1"/>
              </a:buClr>
              <a:buSzPts val="2600"/>
              <a:buFont typeface="Calibri"/>
              <a:buChar char="○"/>
            </a:pPr>
            <a:r>
              <a:rPr lang="en-US" sz="2600"/>
              <a:t>Grouped data: date and departure delay and then by date &amp; destination </a:t>
            </a:r>
            <a:endParaRPr sz="2600"/>
          </a:p>
          <a:p>
            <a:pPr marL="914400" lvl="1" indent="-393700" algn="l" rtl="0">
              <a:spcBef>
                <a:spcPts val="0"/>
              </a:spcBef>
              <a:spcAft>
                <a:spcPts val="0"/>
              </a:spcAft>
              <a:buClr>
                <a:schemeClr val="dk1"/>
              </a:buClr>
              <a:buSzPts val="2600"/>
              <a:buFont typeface="Calibri"/>
              <a:buChar char="○"/>
            </a:pPr>
            <a:r>
              <a:rPr lang="en-US" sz="2600"/>
              <a:t>Retrieved reasons for delays</a:t>
            </a:r>
            <a:endParaRPr sz="2600"/>
          </a:p>
          <a:p>
            <a:pPr marL="914400" lvl="1" indent="-393700" algn="l" rtl="0">
              <a:spcBef>
                <a:spcPts val="0"/>
              </a:spcBef>
              <a:spcAft>
                <a:spcPts val="0"/>
              </a:spcAft>
              <a:buClr>
                <a:schemeClr val="dk1"/>
              </a:buClr>
              <a:buSzPts val="2600"/>
              <a:buFont typeface="Calibri"/>
              <a:buChar char="○"/>
            </a:pPr>
            <a:r>
              <a:rPr lang="en-US" sz="2600"/>
              <a:t>Graphed/ran regression- reasons for delays </a:t>
            </a:r>
            <a:endParaRPr sz="2600"/>
          </a:p>
          <a:p>
            <a:pPr marL="457200" lvl="0" indent="-393700" algn="l" rtl="0">
              <a:spcBef>
                <a:spcPts val="0"/>
              </a:spcBef>
              <a:spcAft>
                <a:spcPts val="0"/>
              </a:spcAft>
              <a:buClr>
                <a:schemeClr val="dk1"/>
              </a:buClr>
              <a:buSzPts val="2600"/>
              <a:buFont typeface="Calibri"/>
              <a:buChar char="●"/>
            </a:pPr>
            <a:r>
              <a:rPr lang="en-US" sz="2600"/>
              <a:t>Comparison Analysis of American vs. Delta </a:t>
            </a:r>
            <a:endParaRPr sz="2600"/>
          </a:p>
          <a:p>
            <a:pPr marL="914400" lvl="1" indent="-393700" algn="l" rtl="0">
              <a:spcBef>
                <a:spcPts val="0"/>
              </a:spcBef>
              <a:spcAft>
                <a:spcPts val="0"/>
              </a:spcAft>
              <a:buClr>
                <a:schemeClr val="dk1"/>
              </a:buClr>
              <a:buSzPts val="2600"/>
              <a:buFont typeface="Calibri"/>
              <a:buChar char="○"/>
            </a:pPr>
            <a:r>
              <a:rPr lang="en-US" sz="2600"/>
              <a:t>Retrieved most/least reliable airport based on the airline </a:t>
            </a:r>
            <a:endParaRPr sz="2600"/>
          </a:p>
          <a:p>
            <a:pPr marL="457200" lvl="0" indent="-393700" algn="l" rtl="0">
              <a:spcBef>
                <a:spcPts val="0"/>
              </a:spcBef>
              <a:spcAft>
                <a:spcPts val="0"/>
              </a:spcAft>
              <a:buClr>
                <a:schemeClr val="dk1"/>
              </a:buClr>
              <a:buSzPts val="2600"/>
              <a:buFont typeface="Calibri"/>
              <a:buChar char="●"/>
            </a:pPr>
            <a:r>
              <a:rPr lang="en-US" sz="2600"/>
              <a:t>Hypothesis from Airport Analyses</a:t>
            </a:r>
            <a:endParaRPr sz="2600"/>
          </a:p>
          <a:p>
            <a:pPr marL="914400" lvl="1" indent="-393700" algn="l" rtl="0">
              <a:spcBef>
                <a:spcPts val="0"/>
              </a:spcBef>
              <a:spcAft>
                <a:spcPts val="0"/>
              </a:spcAft>
              <a:buClr>
                <a:schemeClr val="dk1"/>
              </a:buClr>
              <a:buSzPts val="2600"/>
              <a:buFont typeface="Calibri"/>
              <a:buChar char="○"/>
            </a:pPr>
            <a:r>
              <a:rPr lang="en-US" sz="2600"/>
              <a:t>Followed same procedure as individual analysis but ran t-test </a:t>
            </a:r>
            <a:endParaRPr sz="2600"/>
          </a:p>
          <a:p>
            <a:pPr marL="0" lvl="0" indent="0" algn="l" rtl="0">
              <a:spcBef>
                <a:spcPts val="0"/>
              </a:spcBef>
              <a:spcAft>
                <a:spcPts val="0"/>
              </a:spcAft>
              <a:buClr>
                <a:schemeClr val="dk1"/>
              </a:buClr>
              <a:buSzPts val="1100"/>
              <a:buFont typeface="Arial"/>
              <a:buNone/>
            </a:pPr>
            <a:r>
              <a:rPr lang="en-US" sz="2600"/>
              <a:t>Chart Flight Statistics  </a:t>
            </a:r>
            <a:endParaRPr sz="2600"/>
          </a:p>
          <a:p>
            <a:pPr marL="914400" lvl="1" indent="-393700" algn="l" rtl="0">
              <a:spcBef>
                <a:spcPts val="0"/>
              </a:spcBef>
              <a:spcAft>
                <a:spcPts val="0"/>
              </a:spcAft>
              <a:buClr>
                <a:schemeClr val="dk1"/>
              </a:buClr>
              <a:buSzPts val="2600"/>
              <a:buFont typeface="Calibri"/>
              <a:buChar char="○"/>
            </a:pPr>
            <a:r>
              <a:rPr lang="en-US" sz="2600"/>
              <a:t>% On Time, %Delayed </a:t>
            </a:r>
            <a:endParaRPr sz="2600"/>
          </a:p>
          <a:p>
            <a:pPr marL="914400" lvl="1" indent="-393700" algn="l" rtl="0">
              <a:spcBef>
                <a:spcPts val="0"/>
              </a:spcBef>
              <a:spcAft>
                <a:spcPts val="0"/>
              </a:spcAft>
              <a:buClr>
                <a:schemeClr val="dk1"/>
              </a:buClr>
              <a:buSzPts val="2600"/>
              <a:buFont typeface="Calibri"/>
              <a:buChar char="○"/>
            </a:pPr>
            <a:r>
              <a:rPr lang="en-US" sz="2600"/>
              <a:t>Weather API from weather.com</a:t>
            </a:r>
            <a:endParaRPr sz="2600">
              <a:solidFill>
                <a:srgbClr val="FF0000"/>
              </a:solidFill>
            </a:endParaRPr>
          </a:p>
          <a:p>
            <a:pPr marL="0" lvl="0" indent="0" algn="l" rtl="0">
              <a:spcBef>
                <a:spcPts val="0"/>
              </a:spcBef>
              <a:spcAft>
                <a:spcPts val="0"/>
              </a:spcAft>
              <a:buNone/>
            </a:pPr>
            <a:endParaRPr/>
          </a:p>
        </p:txBody>
      </p:sp>
      <p:sp>
        <p:nvSpPr>
          <p:cNvPr id="127" name="Google Shape;127;g6c4a1e3765_0_1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4" name="Google Shape;13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457200" lvl="0" indent="-317500" algn="l" rtl="0">
              <a:spcBef>
                <a:spcPts val="0"/>
              </a:spcBef>
              <a:spcAft>
                <a:spcPts val="0"/>
              </a:spcAft>
              <a:buSzPts val="1400"/>
              <a:buChar char="●"/>
            </a:pPr>
            <a:r>
              <a:rPr lang="en-US"/>
              <a:t>JFk- American main cause for delay by date: weather and by date and destination as carrier</a:t>
            </a:r>
            <a:endParaRPr/>
          </a:p>
          <a:p>
            <a:pPr marL="457200" lvl="0" indent="-317500" algn="l" rtl="0">
              <a:spcBef>
                <a:spcPts val="0"/>
              </a:spcBef>
              <a:spcAft>
                <a:spcPts val="0"/>
              </a:spcAft>
              <a:buSzPts val="1400"/>
              <a:buChar char="●"/>
            </a:pPr>
            <a:r>
              <a:rPr lang="en-US"/>
              <a:t>By date &amp; destination→ Miami International Airport is the top day and destination for flight delays </a:t>
            </a:r>
            <a:endParaRPr/>
          </a:p>
          <a:p>
            <a:pPr marL="0" lvl="0" indent="0" algn="l" rtl="0">
              <a:spcBef>
                <a:spcPts val="0"/>
              </a:spcBef>
              <a:spcAft>
                <a:spcPts val="0"/>
              </a:spcAft>
              <a:buNone/>
            </a:pPr>
            <a:endParaRPr/>
          </a:p>
        </p:txBody>
      </p:sp>
      <p:sp>
        <p:nvSpPr>
          <p:cNvPr id="150" name="Google Shape;150;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457200" lvl="0" indent="-317500" algn="l" rtl="0">
              <a:spcBef>
                <a:spcPts val="0"/>
              </a:spcBef>
              <a:spcAft>
                <a:spcPts val="0"/>
              </a:spcAft>
              <a:buSzPts val="1400"/>
              <a:buChar char="●"/>
            </a:pPr>
            <a:r>
              <a:rPr lang="en-US"/>
              <a:t>Even though one would think weather is the main cause of delay because of our weather pattern, the national aviation system has the highest delays minutes wise about 250,000 minutes over a three year period </a:t>
            </a:r>
            <a:endParaRPr/>
          </a:p>
          <a:p>
            <a:pPr marL="457200" lvl="0" indent="-317500" algn="l" rtl="0">
              <a:spcBef>
                <a:spcPts val="0"/>
              </a:spcBef>
              <a:spcAft>
                <a:spcPts val="0"/>
              </a:spcAft>
              <a:buSzPts val="1400"/>
              <a:buChar char="●"/>
            </a:pPr>
            <a:r>
              <a:rPr lang="en-US"/>
              <a:t>National Aviation System delays→ any non-extreme weather event, air traffic control, operations</a:t>
            </a:r>
            <a:endParaRPr/>
          </a:p>
          <a:p>
            <a:pPr marL="0" lvl="0" indent="0" algn="l" rtl="0">
              <a:spcBef>
                <a:spcPts val="0"/>
              </a:spcBef>
              <a:spcAft>
                <a:spcPts val="0"/>
              </a:spcAft>
              <a:buNone/>
            </a:pPr>
            <a:endParaRPr/>
          </a:p>
        </p:txBody>
      </p:sp>
      <p:sp>
        <p:nvSpPr>
          <p:cNvPr id="159" name="Google Shape;159;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8" name="Google Shape;18;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9" name="Google Shape;79;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0" name="Google Shape;80;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1" name="Google Shape;81;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4"/>
        <p:cNvGrpSpPr/>
        <p:nvPr/>
      </p:nvGrpSpPr>
      <p:grpSpPr>
        <a:xfrm>
          <a:off x="0" y="0"/>
          <a:ext cx="0" cy="0"/>
          <a:chOff x="0" y="0"/>
          <a:chExt cx="0" cy="0"/>
        </a:xfrm>
      </p:grpSpPr>
      <p:sp>
        <p:nvSpPr>
          <p:cNvPr id="85" name="Google Shape;85;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6" name="Google Shape;86;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7" name="Google Shape;87;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9" name="Google Shape;8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0"/>
        <p:cNvGrpSpPr/>
        <p:nvPr/>
      </p:nvGrpSpPr>
      <p:grpSpPr>
        <a:xfrm>
          <a:off x="0" y="0"/>
          <a:ext cx="0" cy="0"/>
          <a:chOff x="0" y="0"/>
          <a:chExt cx="0" cy="0"/>
        </a:xfrm>
      </p:grpSpPr>
      <p:sp>
        <p:nvSpPr>
          <p:cNvPr id="91" name="Google Shape;91;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3" name="Google Shape;93;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3"/>
        <p:cNvGrpSpPr/>
        <p:nvPr/>
      </p:nvGrpSpPr>
      <p:grpSpPr>
        <a:xfrm>
          <a:off x="0" y="0"/>
          <a:ext cx="0" cy="0"/>
          <a:chOff x="0" y="0"/>
          <a:chExt cx="0" cy="0"/>
        </a:xfrm>
      </p:grpSpPr>
      <p:sp>
        <p:nvSpPr>
          <p:cNvPr id="34" name="Google Shape;34;p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6" name="Google Shape;36;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1" name="Google Shape;41;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2" name="Google Shape;42;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3" name="Google Shape;43;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4" name="Google Shape;44;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7" name="Google Shape;47;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 name="Google Shape;48;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0" name="Google Shape;50;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2"/>
        <p:cNvGrpSpPr/>
        <p:nvPr/>
      </p:nvGrpSpPr>
      <p:grpSpPr>
        <a:xfrm>
          <a:off x="0" y="0"/>
          <a:ext cx="0" cy="0"/>
          <a:chOff x="0" y="0"/>
          <a:chExt cx="0" cy="0"/>
        </a:xfrm>
      </p:grpSpPr>
      <p:sp>
        <p:nvSpPr>
          <p:cNvPr id="53" name="Google Shape;53;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 name="Google Shape;55;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3" name="Google Shape;63;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6"/>
        <p:cNvGrpSpPr/>
        <p:nvPr/>
      </p:nvGrpSpPr>
      <p:grpSpPr>
        <a:xfrm>
          <a:off x="0" y="0"/>
          <a:ext cx="0" cy="0"/>
          <a:chOff x="0" y="0"/>
          <a:chExt cx="0" cy="0"/>
        </a:xfrm>
      </p:grpSpPr>
      <p:sp>
        <p:nvSpPr>
          <p:cNvPr id="67" name="Google Shape;67;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2" name="Google Shape;72;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3" name="Google Shape;73;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4" name="Google Shape;7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5" name="Google Shape;7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slideLayout" Target="../slideLayouts/slideLayout4.xml"/><Relationship Id="rId7" Type="http://schemas.openxmlformats.org/officeDocument/2006/relationships/slideLayout" Target="../slideLayouts/slideLayout8.xml"/><Relationship Id="rId12" Type="http://schemas.openxmlformats.org/officeDocument/2006/relationships/theme" Target="../theme/theme2.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slideLayout" Target="../slideLayouts/slideLayout12.xml"/><Relationship Id="rId5" Type="http://schemas.openxmlformats.org/officeDocument/2006/relationships/slideLayout" Target="../slideLayouts/slideLayout6.xml"/><Relationship Id="rId10" Type="http://schemas.openxmlformats.org/officeDocument/2006/relationships/slideLayout" Target="../slideLayouts/slideLayout1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9"/>
        <p:cNvGrpSpPr/>
        <p:nvPr/>
      </p:nvGrpSpPr>
      <p:grpSpPr>
        <a:xfrm>
          <a:off x="0" y="0"/>
          <a:ext cx="0" cy="0"/>
          <a:chOff x="0" y="0"/>
          <a:chExt cx="0" cy="0"/>
        </a:xfrm>
      </p:grpSpPr>
      <p:sp>
        <p:nvSpPr>
          <p:cNvPr id="100" name="Google Shape;100;p15"/>
          <p:cNvSpPr/>
          <p:nvPr/>
        </p:nvSpPr>
        <p:spPr>
          <a:xfrm>
            <a:off x="0" y="0"/>
            <a:ext cx="12192000" cy="6857999"/>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01" name="Google Shape;101;p15"/>
          <p:cNvPicPr preferRelativeResize="0"/>
          <p:nvPr/>
        </p:nvPicPr>
        <p:blipFill rotWithShape="1">
          <a:blip r:embed="rId3">
            <a:alphaModFix amt="50000"/>
          </a:blip>
          <a:srcRect l="12205" r="684" b="1"/>
          <a:stretch/>
        </p:blipFill>
        <p:spPr>
          <a:xfrm>
            <a:off x="20" y="1"/>
            <a:ext cx="12191980" cy="6857999"/>
          </a:xfrm>
          <a:prstGeom prst="rect">
            <a:avLst/>
          </a:prstGeom>
          <a:noFill/>
          <a:ln>
            <a:noFill/>
          </a:ln>
        </p:spPr>
      </p:pic>
      <p:sp>
        <p:nvSpPr>
          <p:cNvPr id="102" name="Google Shape;102;p15"/>
          <p:cNvSpPr txBox="1">
            <a:spLocks noGrp="1"/>
          </p:cNvSpPr>
          <p:nvPr>
            <p:ph type="ctrTitle"/>
          </p:nvPr>
        </p:nvSpPr>
        <p:spPr>
          <a:xfrm>
            <a:off x="1524000" y="1122361"/>
            <a:ext cx="9144000" cy="4710879"/>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rgbClr val="FFFFFF"/>
              </a:buClr>
              <a:buSzPts val="6000"/>
              <a:buFont typeface="Calibri"/>
              <a:buNone/>
            </a:pPr>
            <a:r>
              <a:rPr lang="en-US" dirty="0">
                <a:solidFill>
                  <a:srgbClr val="FFFFFF"/>
                </a:solidFill>
              </a:rPr>
              <a:t>Flight Delay Analysis*</a:t>
            </a:r>
            <a:br>
              <a:rPr lang="en-US" dirty="0">
                <a:solidFill>
                  <a:srgbClr val="FFFFFF"/>
                </a:solidFill>
              </a:rPr>
            </a:br>
            <a:r>
              <a:rPr lang="en-US" sz="3500" dirty="0">
                <a:solidFill>
                  <a:srgbClr val="FFFFFF"/>
                </a:solidFill>
              </a:rPr>
              <a:t>AA &amp; Delta</a:t>
            </a:r>
            <a:br>
              <a:rPr lang="en-US" sz="3500" dirty="0">
                <a:solidFill>
                  <a:srgbClr val="FFFFFF"/>
                </a:solidFill>
              </a:rPr>
            </a:br>
            <a:r>
              <a:rPr lang="en-US" sz="3500" dirty="0">
                <a:solidFill>
                  <a:srgbClr val="FFFFFF"/>
                </a:solidFill>
              </a:rPr>
              <a:t>Across</a:t>
            </a:r>
            <a:br>
              <a:rPr lang="en-US" sz="3500" dirty="0">
                <a:solidFill>
                  <a:srgbClr val="FFFFFF"/>
                </a:solidFill>
              </a:rPr>
            </a:br>
            <a:r>
              <a:rPr lang="en-US" sz="3500" dirty="0">
                <a:solidFill>
                  <a:srgbClr val="FFFFFF"/>
                </a:solidFill>
              </a:rPr>
              <a:t>LGA, JFK &amp; EWR</a:t>
            </a:r>
            <a:br>
              <a:rPr lang="en-US" sz="3500" dirty="0">
                <a:solidFill>
                  <a:srgbClr val="FFFFFF"/>
                </a:solidFill>
              </a:rPr>
            </a:br>
            <a:r>
              <a:rPr lang="en-US" sz="2000" dirty="0" err="1">
                <a:solidFill>
                  <a:srgbClr val="FFFFFF"/>
                </a:solidFill>
              </a:rPr>
              <a:t>Zohna</a:t>
            </a:r>
            <a:r>
              <a:rPr lang="en-US" sz="2000" dirty="0">
                <a:solidFill>
                  <a:srgbClr val="FFFFFF"/>
                </a:solidFill>
              </a:rPr>
              <a:t> Jones, </a:t>
            </a:r>
            <a:r>
              <a:rPr lang="en-US" sz="2000" dirty="0" err="1">
                <a:solidFill>
                  <a:srgbClr val="FFFFFF"/>
                </a:solidFill>
              </a:rPr>
              <a:t>Yafreisi</a:t>
            </a:r>
            <a:r>
              <a:rPr lang="en-US" sz="2000" dirty="0">
                <a:solidFill>
                  <a:srgbClr val="FFFFFF"/>
                </a:solidFill>
              </a:rPr>
              <a:t> Gonzalez, Mahesh D Nair</a:t>
            </a:r>
            <a:endParaRPr sz="2000" dirty="0"/>
          </a:p>
        </p:txBody>
      </p:sp>
      <p:sp>
        <p:nvSpPr>
          <p:cNvPr id="2" name="TextBox 1">
            <a:extLst>
              <a:ext uri="{FF2B5EF4-FFF2-40B4-BE49-F238E27FC236}">
                <a16:creationId xmlns:a16="http://schemas.microsoft.com/office/drawing/2014/main" id="{D039CC52-D555-854B-97A2-B0F5A17A90F9}"/>
              </a:ext>
            </a:extLst>
          </p:cNvPr>
          <p:cNvSpPr txBox="1"/>
          <p:nvPr/>
        </p:nvSpPr>
        <p:spPr>
          <a:xfrm>
            <a:off x="1765738" y="6334780"/>
            <a:ext cx="8902262" cy="461665"/>
          </a:xfrm>
          <a:prstGeom prst="rect">
            <a:avLst/>
          </a:prstGeom>
          <a:noFill/>
        </p:spPr>
        <p:txBody>
          <a:bodyPr wrap="square" rtlCol="0">
            <a:spAutoFit/>
          </a:bodyPr>
          <a:lstStyle/>
          <a:p>
            <a:pPr marL="114300" lvl="0">
              <a:buSzPts val="1800"/>
            </a:pPr>
            <a:r>
              <a:rPr lang="en-US" sz="1200" dirty="0">
                <a:solidFill>
                  <a:schemeClr val="bg1"/>
                </a:solidFill>
              </a:rPr>
              <a:t>*All the airline logs are used for presentation purpose only, will not be used for any commercial purpose</a:t>
            </a:r>
            <a:endParaRPr lang="en-US" sz="1200" dirty="0">
              <a:solidFill>
                <a:schemeClr val="bg1"/>
              </a:solidFill>
              <a:latin typeface="Calibri"/>
              <a:ea typeface="Calibri"/>
              <a:cs typeface="Calibri"/>
              <a:sym typeface="Calibri"/>
            </a:endParaRPr>
          </a:p>
          <a:p>
            <a:r>
              <a:rPr lang="en-US" sz="1200" dirty="0">
                <a:solidFill>
                  <a:schemeClr val="bg1"/>
                </a:solidFill>
              </a:rPr>
              <a:t>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24"/>
          <p:cNvSpPr txBox="1">
            <a:spLocks noGrp="1"/>
          </p:cNvSpPr>
          <p:nvPr>
            <p:ph type="title"/>
          </p:nvPr>
        </p:nvSpPr>
        <p:spPr>
          <a:xfrm>
            <a:off x="0" y="-304800"/>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750" b="1" i="1"/>
              <a:t>Null Hypothesis – Departure delay is only related to weather</a:t>
            </a:r>
            <a:endParaRPr sz="3750" b="1" i="1"/>
          </a:p>
        </p:txBody>
      </p:sp>
      <p:pic>
        <p:nvPicPr>
          <p:cNvPr id="171" name="Google Shape;171;p24"/>
          <p:cNvPicPr preferRelativeResize="0"/>
          <p:nvPr/>
        </p:nvPicPr>
        <p:blipFill rotWithShape="1">
          <a:blip r:embed="rId3">
            <a:alphaModFix/>
          </a:blip>
          <a:srcRect/>
          <a:stretch/>
        </p:blipFill>
        <p:spPr>
          <a:xfrm>
            <a:off x="3266486" y="3823675"/>
            <a:ext cx="4829764" cy="2886451"/>
          </a:xfrm>
          <a:prstGeom prst="rect">
            <a:avLst/>
          </a:prstGeom>
          <a:noFill/>
          <a:ln>
            <a:noFill/>
          </a:ln>
        </p:spPr>
      </p:pic>
      <p:pic>
        <p:nvPicPr>
          <p:cNvPr id="172" name="Google Shape;172;p24"/>
          <p:cNvPicPr preferRelativeResize="0"/>
          <p:nvPr/>
        </p:nvPicPr>
        <p:blipFill rotWithShape="1">
          <a:blip r:embed="rId4">
            <a:alphaModFix/>
          </a:blip>
          <a:srcRect/>
          <a:stretch/>
        </p:blipFill>
        <p:spPr>
          <a:xfrm>
            <a:off x="7364500" y="728875"/>
            <a:ext cx="4505999" cy="2932825"/>
          </a:xfrm>
          <a:prstGeom prst="rect">
            <a:avLst/>
          </a:prstGeom>
          <a:noFill/>
          <a:ln>
            <a:noFill/>
          </a:ln>
        </p:spPr>
      </p:pic>
      <p:pic>
        <p:nvPicPr>
          <p:cNvPr id="173" name="Google Shape;173;p24"/>
          <p:cNvPicPr preferRelativeResize="0"/>
          <p:nvPr/>
        </p:nvPicPr>
        <p:blipFill rotWithShape="1">
          <a:blip r:embed="rId5">
            <a:alphaModFix/>
          </a:blip>
          <a:srcRect/>
          <a:stretch/>
        </p:blipFill>
        <p:spPr>
          <a:xfrm>
            <a:off x="3328956" y="718250"/>
            <a:ext cx="4317168" cy="2932826"/>
          </a:xfrm>
          <a:prstGeom prst="rect">
            <a:avLst/>
          </a:prstGeom>
          <a:noFill/>
          <a:ln>
            <a:noFill/>
          </a:ln>
        </p:spPr>
      </p:pic>
      <p:pic>
        <p:nvPicPr>
          <p:cNvPr id="174" name="Google Shape;174;p24"/>
          <p:cNvPicPr preferRelativeResize="0"/>
          <p:nvPr/>
        </p:nvPicPr>
        <p:blipFill rotWithShape="1">
          <a:blip r:embed="rId6">
            <a:alphaModFix/>
          </a:blip>
          <a:srcRect/>
          <a:stretch/>
        </p:blipFill>
        <p:spPr>
          <a:xfrm>
            <a:off x="7433950" y="3823675"/>
            <a:ext cx="4829774" cy="2932832"/>
          </a:xfrm>
          <a:prstGeom prst="rect">
            <a:avLst/>
          </a:prstGeom>
          <a:noFill/>
          <a:ln>
            <a:noFill/>
          </a:ln>
        </p:spPr>
      </p:pic>
      <p:pic>
        <p:nvPicPr>
          <p:cNvPr id="175" name="Google Shape;175;p24"/>
          <p:cNvPicPr preferRelativeResize="0"/>
          <p:nvPr/>
        </p:nvPicPr>
        <p:blipFill rotWithShape="1">
          <a:blip r:embed="rId7">
            <a:alphaModFix/>
          </a:blip>
          <a:srcRect/>
          <a:stretch/>
        </p:blipFill>
        <p:spPr>
          <a:xfrm>
            <a:off x="3706200" y="6608047"/>
            <a:ext cx="3538524" cy="322400"/>
          </a:xfrm>
          <a:prstGeom prst="rect">
            <a:avLst/>
          </a:prstGeom>
          <a:noFill/>
          <a:ln>
            <a:noFill/>
          </a:ln>
        </p:spPr>
      </p:pic>
      <p:pic>
        <p:nvPicPr>
          <p:cNvPr id="176" name="Google Shape;176;p24"/>
          <p:cNvPicPr preferRelativeResize="0"/>
          <p:nvPr/>
        </p:nvPicPr>
        <p:blipFill rotWithShape="1">
          <a:blip r:embed="rId8">
            <a:alphaModFix/>
          </a:blip>
          <a:srcRect/>
          <a:stretch/>
        </p:blipFill>
        <p:spPr>
          <a:xfrm>
            <a:off x="7599100" y="3569677"/>
            <a:ext cx="4119001" cy="322400"/>
          </a:xfrm>
          <a:prstGeom prst="rect">
            <a:avLst/>
          </a:prstGeom>
          <a:noFill/>
          <a:ln>
            <a:noFill/>
          </a:ln>
        </p:spPr>
      </p:pic>
      <p:pic>
        <p:nvPicPr>
          <p:cNvPr id="177" name="Google Shape;177;p24"/>
          <p:cNvPicPr preferRelativeResize="0"/>
          <p:nvPr/>
        </p:nvPicPr>
        <p:blipFill rotWithShape="1">
          <a:blip r:embed="rId9">
            <a:alphaModFix/>
          </a:blip>
          <a:srcRect/>
          <a:stretch/>
        </p:blipFill>
        <p:spPr>
          <a:xfrm>
            <a:off x="3418050" y="3535925"/>
            <a:ext cx="4022250" cy="330200"/>
          </a:xfrm>
          <a:prstGeom prst="rect">
            <a:avLst/>
          </a:prstGeom>
          <a:noFill/>
          <a:ln>
            <a:noFill/>
          </a:ln>
        </p:spPr>
      </p:pic>
      <p:pic>
        <p:nvPicPr>
          <p:cNvPr id="178" name="Google Shape;178;p24"/>
          <p:cNvPicPr preferRelativeResize="0"/>
          <p:nvPr/>
        </p:nvPicPr>
        <p:blipFill rotWithShape="1">
          <a:blip r:embed="rId10">
            <a:alphaModFix/>
          </a:blip>
          <a:srcRect/>
          <a:stretch/>
        </p:blipFill>
        <p:spPr>
          <a:xfrm>
            <a:off x="7867646" y="6688161"/>
            <a:ext cx="3638983" cy="322399"/>
          </a:xfrm>
          <a:prstGeom prst="rect">
            <a:avLst/>
          </a:prstGeom>
          <a:noFill/>
          <a:ln>
            <a:noFill/>
          </a:ln>
        </p:spPr>
      </p:pic>
      <p:sp>
        <p:nvSpPr>
          <p:cNvPr id="179" name="Google Shape;179;p24"/>
          <p:cNvSpPr txBox="1"/>
          <p:nvPr/>
        </p:nvSpPr>
        <p:spPr>
          <a:xfrm>
            <a:off x="0" y="1733575"/>
            <a:ext cx="24531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&amp;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180" name="Google Shape;180;p24"/>
          <p:cNvSpPr txBox="1"/>
          <p:nvPr/>
        </p:nvSpPr>
        <p:spPr>
          <a:xfrm>
            <a:off x="152398" y="4434036"/>
            <a:ext cx="3477600" cy="1712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l"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25"/>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86" name="Google Shape;186;p25"/>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EWR – American - Analysis</a:t>
            </a:r>
            <a:endParaRPr/>
          </a:p>
        </p:txBody>
      </p:sp>
      <p:sp>
        <p:nvSpPr>
          <p:cNvPr id="187" name="Google Shape;187;p25"/>
          <p:cNvSpPr/>
          <p:nvPr/>
        </p:nvSpPr>
        <p:spPr>
          <a:xfrm>
            <a:off x="5025914" y="889251"/>
            <a:ext cx="2140172" cy="2140172"/>
          </a:xfrm>
          <a:prstGeom prst="ellipse">
            <a:avLst/>
          </a:prstGeom>
          <a:solidFill>
            <a:srgbClr val="FFFFFF"/>
          </a:solidFill>
          <a:ln w="19050" cap="flat" cmpd="sng">
            <a:solidFill>
              <a:srgbClr val="4D9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88" name="Google Shape;188;p25"/>
          <p:cNvPicPr preferRelativeResize="0"/>
          <p:nvPr/>
        </p:nvPicPr>
        <p:blipFill rotWithShape="1">
          <a:blip r:embed="rId3">
            <a:alphaModFix/>
          </a:blip>
          <a:srcRect/>
          <a:stretch/>
        </p:blipFill>
        <p:spPr>
          <a:xfrm>
            <a:off x="5337115" y="1761157"/>
            <a:ext cx="1517772" cy="39636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6"/>
          <p:cNvSpPr txBox="1">
            <a:spLocks noGrp="1"/>
          </p:cNvSpPr>
          <p:nvPr>
            <p:ph type="title"/>
          </p:nvPr>
        </p:nvSpPr>
        <p:spPr>
          <a:xfrm>
            <a:off x="76200" y="-192725"/>
            <a:ext cx="10515600" cy="8685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pic>
        <p:nvPicPr>
          <p:cNvPr id="194" name="Google Shape;194;p26"/>
          <p:cNvPicPr preferRelativeResize="0"/>
          <p:nvPr/>
        </p:nvPicPr>
        <p:blipFill>
          <a:blip r:embed="rId3">
            <a:alphaModFix/>
          </a:blip>
          <a:stretch>
            <a:fillRect/>
          </a:stretch>
        </p:blipFill>
        <p:spPr>
          <a:xfrm>
            <a:off x="2209800" y="675766"/>
            <a:ext cx="9753601" cy="2813385"/>
          </a:xfrm>
          <a:prstGeom prst="rect">
            <a:avLst/>
          </a:prstGeom>
          <a:noFill/>
          <a:ln>
            <a:noFill/>
          </a:ln>
        </p:spPr>
      </p:pic>
      <p:pic>
        <p:nvPicPr>
          <p:cNvPr id="195" name="Google Shape;195;p26"/>
          <p:cNvPicPr preferRelativeResize="0"/>
          <p:nvPr/>
        </p:nvPicPr>
        <p:blipFill>
          <a:blip r:embed="rId4">
            <a:alphaModFix/>
          </a:blip>
          <a:stretch>
            <a:fillRect/>
          </a:stretch>
        </p:blipFill>
        <p:spPr>
          <a:xfrm>
            <a:off x="2286000" y="3224975"/>
            <a:ext cx="9753602" cy="3555199"/>
          </a:xfrm>
          <a:prstGeom prst="rect">
            <a:avLst/>
          </a:prstGeom>
          <a:noFill/>
          <a:ln>
            <a:noFill/>
          </a:ln>
        </p:spPr>
      </p:pic>
      <p:sp>
        <p:nvSpPr>
          <p:cNvPr id="196" name="Google Shape;196;p26"/>
          <p:cNvSpPr txBox="1"/>
          <p:nvPr/>
        </p:nvSpPr>
        <p:spPr>
          <a:xfrm>
            <a:off x="381000" y="1798425"/>
            <a:ext cx="1905000" cy="76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a:t>
            </a:r>
            <a:endParaRPr sz="2800"/>
          </a:p>
        </p:txBody>
      </p:sp>
      <p:sp>
        <p:nvSpPr>
          <p:cNvPr id="197" name="Google Shape;197;p26"/>
          <p:cNvSpPr txBox="1"/>
          <p:nvPr/>
        </p:nvSpPr>
        <p:spPr>
          <a:xfrm>
            <a:off x="381000" y="4925700"/>
            <a:ext cx="2281500" cy="76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7"/>
          <p:cNvSpPr txBox="1">
            <a:spLocks noGrp="1"/>
          </p:cNvSpPr>
          <p:nvPr>
            <p:ph type="title"/>
          </p:nvPr>
        </p:nvSpPr>
        <p:spPr>
          <a:xfrm>
            <a:off x="116350" y="0"/>
            <a:ext cx="10515600" cy="13257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4200" b="1"/>
              <a:t>Observations</a:t>
            </a:r>
            <a:endParaRPr sz="4200" b="1"/>
          </a:p>
        </p:txBody>
      </p:sp>
      <p:pic>
        <p:nvPicPr>
          <p:cNvPr id="204" name="Google Shape;204;p27"/>
          <p:cNvPicPr preferRelativeResize="0"/>
          <p:nvPr/>
        </p:nvPicPr>
        <p:blipFill>
          <a:blip r:embed="rId3">
            <a:alphaModFix/>
          </a:blip>
          <a:stretch>
            <a:fillRect/>
          </a:stretch>
        </p:blipFill>
        <p:spPr>
          <a:xfrm>
            <a:off x="1121750" y="1668425"/>
            <a:ext cx="10890952" cy="4270700"/>
          </a:xfrm>
          <a:prstGeom prst="rect">
            <a:avLst/>
          </a:prstGeom>
          <a:noFill/>
          <a:ln>
            <a:noFill/>
          </a:ln>
        </p:spPr>
      </p:pic>
      <p:sp>
        <p:nvSpPr>
          <p:cNvPr id="205" name="Google Shape;205;p27"/>
          <p:cNvSpPr txBox="1"/>
          <p:nvPr/>
        </p:nvSpPr>
        <p:spPr>
          <a:xfrm>
            <a:off x="3594850" y="5885400"/>
            <a:ext cx="5670300" cy="3687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rPr>
              <a:t>Delay Reasons</a:t>
            </a:r>
            <a:endParaRPr sz="1800" dirty="0"/>
          </a:p>
        </p:txBody>
      </p:sp>
      <p:sp>
        <p:nvSpPr>
          <p:cNvPr id="206" name="Google Shape;206;p27"/>
          <p:cNvSpPr txBox="1"/>
          <p:nvPr/>
        </p:nvSpPr>
        <p:spPr>
          <a:xfrm rot="-5402021">
            <a:off x="-373277" y="318332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8"/>
          <p:cNvSpPr txBox="1"/>
          <p:nvPr/>
        </p:nvSpPr>
        <p:spPr>
          <a:xfrm>
            <a:off x="391996" y="2027085"/>
            <a:ext cx="3259200" cy="77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and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212" name="Google Shape;212;p28"/>
          <p:cNvSpPr txBox="1"/>
          <p:nvPr/>
        </p:nvSpPr>
        <p:spPr>
          <a:xfrm>
            <a:off x="255500" y="4068111"/>
            <a:ext cx="3532200" cy="187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ctr"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pic>
        <p:nvPicPr>
          <p:cNvPr id="213" name="Google Shape;213;p28"/>
          <p:cNvPicPr preferRelativeResize="0"/>
          <p:nvPr/>
        </p:nvPicPr>
        <p:blipFill>
          <a:blip r:embed="rId3">
            <a:alphaModFix/>
          </a:blip>
          <a:stretch>
            <a:fillRect/>
          </a:stretch>
        </p:blipFill>
        <p:spPr>
          <a:xfrm>
            <a:off x="4205800" y="3935625"/>
            <a:ext cx="3830237" cy="2833076"/>
          </a:xfrm>
          <a:prstGeom prst="rect">
            <a:avLst/>
          </a:prstGeom>
          <a:noFill/>
          <a:ln>
            <a:noFill/>
          </a:ln>
        </p:spPr>
      </p:pic>
      <p:pic>
        <p:nvPicPr>
          <p:cNvPr id="214" name="Google Shape;214;p28"/>
          <p:cNvPicPr preferRelativeResize="0"/>
          <p:nvPr/>
        </p:nvPicPr>
        <p:blipFill>
          <a:blip r:embed="rId4">
            <a:alphaModFix/>
          </a:blip>
          <a:stretch>
            <a:fillRect/>
          </a:stretch>
        </p:blipFill>
        <p:spPr>
          <a:xfrm>
            <a:off x="7683850" y="799650"/>
            <a:ext cx="4475725" cy="2906184"/>
          </a:xfrm>
          <a:prstGeom prst="rect">
            <a:avLst/>
          </a:prstGeom>
          <a:noFill/>
          <a:ln>
            <a:noFill/>
          </a:ln>
        </p:spPr>
      </p:pic>
      <p:pic>
        <p:nvPicPr>
          <p:cNvPr id="215" name="Google Shape;215;p28"/>
          <p:cNvPicPr preferRelativeResize="0"/>
          <p:nvPr/>
        </p:nvPicPr>
        <p:blipFill>
          <a:blip r:embed="rId5">
            <a:alphaModFix/>
          </a:blip>
          <a:stretch>
            <a:fillRect/>
          </a:stretch>
        </p:blipFill>
        <p:spPr>
          <a:xfrm>
            <a:off x="4205975" y="749288"/>
            <a:ext cx="3796926" cy="3032438"/>
          </a:xfrm>
          <a:prstGeom prst="rect">
            <a:avLst/>
          </a:prstGeom>
          <a:noFill/>
          <a:ln>
            <a:noFill/>
          </a:ln>
        </p:spPr>
      </p:pic>
      <p:pic>
        <p:nvPicPr>
          <p:cNvPr id="216" name="Google Shape;216;p28"/>
          <p:cNvPicPr preferRelativeResize="0"/>
          <p:nvPr/>
        </p:nvPicPr>
        <p:blipFill>
          <a:blip r:embed="rId6">
            <a:alphaModFix/>
          </a:blip>
          <a:stretch>
            <a:fillRect/>
          </a:stretch>
        </p:blipFill>
        <p:spPr>
          <a:xfrm>
            <a:off x="7716275" y="3944850"/>
            <a:ext cx="4475726" cy="2833075"/>
          </a:xfrm>
          <a:prstGeom prst="rect">
            <a:avLst/>
          </a:prstGeom>
          <a:noFill/>
          <a:ln>
            <a:noFill/>
          </a:ln>
        </p:spPr>
      </p:pic>
      <p:pic>
        <p:nvPicPr>
          <p:cNvPr id="217" name="Google Shape;217;p28"/>
          <p:cNvPicPr preferRelativeResize="0"/>
          <p:nvPr/>
        </p:nvPicPr>
        <p:blipFill>
          <a:blip r:embed="rId7">
            <a:alphaModFix/>
          </a:blip>
          <a:stretch>
            <a:fillRect/>
          </a:stretch>
        </p:blipFill>
        <p:spPr>
          <a:xfrm>
            <a:off x="8404400" y="6605625"/>
            <a:ext cx="3638674" cy="270400"/>
          </a:xfrm>
          <a:prstGeom prst="rect">
            <a:avLst/>
          </a:prstGeom>
          <a:noFill/>
          <a:ln>
            <a:noFill/>
          </a:ln>
        </p:spPr>
      </p:pic>
      <p:pic>
        <p:nvPicPr>
          <p:cNvPr id="218" name="Google Shape;218;p28"/>
          <p:cNvPicPr preferRelativeResize="0"/>
          <p:nvPr/>
        </p:nvPicPr>
        <p:blipFill>
          <a:blip r:embed="rId8">
            <a:alphaModFix/>
          </a:blip>
          <a:stretch>
            <a:fillRect/>
          </a:stretch>
        </p:blipFill>
        <p:spPr>
          <a:xfrm>
            <a:off x="4936150" y="3721500"/>
            <a:ext cx="2821801" cy="270400"/>
          </a:xfrm>
          <a:prstGeom prst="rect">
            <a:avLst/>
          </a:prstGeom>
          <a:noFill/>
          <a:ln>
            <a:noFill/>
          </a:ln>
        </p:spPr>
      </p:pic>
      <p:pic>
        <p:nvPicPr>
          <p:cNvPr id="219" name="Google Shape;219;p28"/>
          <p:cNvPicPr preferRelativeResize="0"/>
          <p:nvPr/>
        </p:nvPicPr>
        <p:blipFill>
          <a:blip r:embed="rId9">
            <a:alphaModFix/>
          </a:blip>
          <a:stretch>
            <a:fillRect/>
          </a:stretch>
        </p:blipFill>
        <p:spPr>
          <a:xfrm>
            <a:off x="8294875" y="3694900"/>
            <a:ext cx="3404076" cy="231800"/>
          </a:xfrm>
          <a:prstGeom prst="rect">
            <a:avLst/>
          </a:prstGeom>
          <a:noFill/>
          <a:ln>
            <a:noFill/>
          </a:ln>
        </p:spPr>
      </p:pic>
      <p:pic>
        <p:nvPicPr>
          <p:cNvPr id="220" name="Google Shape;220;p28"/>
          <p:cNvPicPr preferRelativeResize="0"/>
          <p:nvPr/>
        </p:nvPicPr>
        <p:blipFill>
          <a:blip r:embed="rId10">
            <a:alphaModFix/>
          </a:blip>
          <a:stretch>
            <a:fillRect/>
          </a:stretch>
        </p:blipFill>
        <p:spPr>
          <a:xfrm>
            <a:off x="4737500" y="6701725"/>
            <a:ext cx="2717750" cy="231825"/>
          </a:xfrm>
          <a:prstGeom prst="rect">
            <a:avLst/>
          </a:prstGeom>
          <a:noFill/>
          <a:ln>
            <a:noFill/>
          </a:ln>
        </p:spPr>
      </p:pic>
      <p:sp>
        <p:nvSpPr>
          <p:cNvPr id="221" name="Google Shape;221;p28"/>
          <p:cNvSpPr txBox="1"/>
          <p:nvPr/>
        </p:nvSpPr>
        <p:spPr>
          <a:xfrm>
            <a:off x="0" y="0"/>
            <a:ext cx="12192000" cy="77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750" b="1" i="1">
                <a:solidFill>
                  <a:schemeClr val="dk1"/>
                </a:solidFill>
                <a:latin typeface="Calibri"/>
                <a:ea typeface="Calibri"/>
                <a:cs typeface="Calibri"/>
                <a:sym typeface="Calibri"/>
              </a:rPr>
              <a:t>Null Hypothesis – Departure delay is only related to weather</a:t>
            </a:r>
            <a:endParaRPr sz="375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p29"/>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27" name="Google Shape;227;p29"/>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LGA – American - Analysis</a:t>
            </a:r>
            <a:endParaRPr/>
          </a:p>
        </p:txBody>
      </p:sp>
      <p:sp>
        <p:nvSpPr>
          <p:cNvPr id="228" name="Google Shape;228;p29"/>
          <p:cNvSpPr/>
          <p:nvPr/>
        </p:nvSpPr>
        <p:spPr>
          <a:xfrm>
            <a:off x="5025914" y="889251"/>
            <a:ext cx="2140172" cy="2140172"/>
          </a:xfrm>
          <a:prstGeom prst="ellipse">
            <a:avLst/>
          </a:prstGeom>
          <a:solidFill>
            <a:srgbClr val="FFFFFF"/>
          </a:solidFill>
          <a:ln w="19050" cap="flat" cmpd="sng">
            <a:solidFill>
              <a:srgbClr val="4D9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29" name="Google Shape;229;p29"/>
          <p:cNvPicPr preferRelativeResize="0"/>
          <p:nvPr/>
        </p:nvPicPr>
        <p:blipFill rotWithShape="1">
          <a:blip r:embed="rId3">
            <a:alphaModFix/>
          </a:blip>
          <a:srcRect/>
          <a:stretch/>
        </p:blipFill>
        <p:spPr>
          <a:xfrm>
            <a:off x="5337115" y="1761157"/>
            <a:ext cx="1517772" cy="3963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30"/>
          <p:cNvSpPr txBox="1">
            <a:spLocks noGrp="1"/>
          </p:cNvSpPr>
          <p:nvPr>
            <p:ph type="title"/>
          </p:nvPr>
        </p:nvSpPr>
        <p:spPr>
          <a:xfrm>
            <a:off x="58275" y="-152400"/>
            <a:ext cx="10515600" cy="9189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pic>
        <p:nvPicPr>
          <p:cNvPr id="235" name="Google Shape;235;p30"/>
          <p:cNvPicPr preferRelativeResize="0"/>
          <p:nvPr/>
        </p:nvPicPr>
        <p:blipFill>
          <a:blip r:embed="rId3">
            <a:alphaModFix/>
          </a:blip>
          <a:stretch>
            <a:fillRect/>
          </a:stretch>
        </p:blipFill>
        <p:spPr>
          <a:xfrm>
            <a:off x="2577350" y="762000"/>
            <a:ext cx="9462250" cy="2784775"/>
          </a:xfrm>
          <a:prstGeom prst="rect">
            <a:avLst/>
          </a:prstGeom>
          <a:noFill/>
          <a:ln>
            <a:noFill/>
          </a:ln>
        </p:spPr>
      </p:pic>
      <p:pic>
        <p:nvPicPr>
          <p:cNvPr id="236" name="Google Shape;236;p30"/>
          <p:cNvPicPr preferRelativeResize="0"/>
          <p:nvPr/>
        </p:nvPicPr>
        <p:blipFill>
          <a:blip r:embed="rId4">
            <a:alphaModFix/>
          </a:blip>
          <a:stretch>
            <a:fillRect/>
          </a:stretch>
        </p:blipFill>
        <p:spPr>
          <a:xfrm>
            <a:off x="2577350" y="3454000"/>
            <a:ext cx="9614650" cy="3364874"/>
          </a:xfrm>
          <a:prstGeom prst="rect">
            <a:avLst/>
          </a:prstGeom>
          <a:noFill/>
          <a:ln>
            <a:noFill/>
          </a:ln>
        </p:spPr>
      </p:pic>
      <p:sp>
        <p:nvSpPr>
          <p:cNvPr id="237" name="Google Shape;237;p30"/>
          <p:cNvSpPr txBox="1"/>
          <p:nvPr/>
        </p:nvSpPr>
        <p:spPr>
          <a:xfrm>
            <a:off x="515475" y="1367125"/>
            <a:ext cx="2779200" cy="91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800">
                <a:latin typeface="Calibri"/>
                <a:ea typeface="Calibri"/>
                <a:cs typeface="Calibri"/>
                <a:sym typeface="Calibri"/>
              </a:rPr>
              <a:t>By Date </a:t>
            </a:r>
            <a:endParaRPr sz="2800">
              <a:latin typeface="Calibri"/>
              <a:ea typeface="Calibri"/>
              <a:cs typeface="Calibri"/>
              <a:sym typeface="Calibri"/>
            </a:endParaRPr>
          </a:p>
          <a:p>
            <a:pPr marL="0" lvl="0" indent="0" algn="l" rtl="0">
              <a:spcBef>
                <a:spcPts val="0"/>
              </a:spcBef>
              <a:spcAft>
                <a:spcPts val="0"/>
              </a:spcAft>
              <a:buNone/>
            </a:pPr>
            <a:endParaRPr>
              <a:latin typeface="Calibri"/>
              <a:ea typeface="Calibri"/>
              <a:cs typeface="Calibri"/>
              <a:sym typeface="Calibri"/>
            </a:endParaRPr>
          </a:p>
        </p:txBody>
      </p:sp>
      <p:sp>
        <p:nvSpPr>
          <p:cNvPr id="238" name="Google Shape;238;p30"/>
          <p:cNvSpPr txBox="1"/>
          <p:nvPr/>
        </p:nvSpPr>
        <p:spPr>
          <a:xfrm>
            <a:off x="609600" y="4849500"/>
            <a:ext cx="2281500" cy="76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1"/>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244" name="Google Shape;244;p31"/>
          <p:cNvSpPr txBox="1"/>
          <p:nvPr/>
        </p:nvSpPr>
        <p:spPr>
          <a:xfrm>
            <a:off x="838200" y="1481959"/>
            <a:ext cx="10859814" cy="5108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45" name="Google Shape;245;p31"/>
          <p:cNvSpPr txBox="1"/>
          <p:nvPr/>
        </p:nvSpPr>
        <p:spPr>
          <a:xfrm>
            <a:off x="3737763" y="6174475"/>
            <a:ext cx="5670300" cy="4419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Delay Reason </a:t>
            </a:r>
            <a:endParaRPr sz="1800" dirty="0"/>
          </a:p>
        </p:txBody>
      </p:sp>
      <p:sp>
        <p:nvSpPr>
          <p:cNvPr id="246" name="Google Shape;246;p31"/>
          <p:cNvSpPr txBox="1"/>
          <p:nvPr/>
        </p:nvSpPr>
        <p:spPr>
          <a:xfrm rot="-5402021">
            <a:off x="-144677" y="318332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pic>
        <p:nvPicPr>
          <p:cNvPr id="247" name="Google Shape;247;p31"/>
          <p:cNvPicPr preferRelativeResize="0"/>
          <p:nvPr/>
        </p:nvPicPr>
        <p:blipFill>
          <a:blip r:embed="rId3">
            <a:alphaModFix/>
          </a:blip>
          <a:stretch>
            <a:fillRect/>
          </a:stretch>
        </p:blipFill>
        <p:spPr>
          <a:xfrm>
            <a:off x="2012750" y="1204277"/>
            <a:ext cx="9341049" cy="44494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2"/>
          <p:cNvSpPr txBox="1"/>
          <p:nvPr/>
        </p:nvSpPr>
        <p:spPr>
          <a:xfrm>
            <a:off x="391996" y="2027085"/>
            <a:ext cx="3259200" cy="77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and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253" name="Google Shape;253;p32"/>
          <p:cNvSpPr txBox="1"/>
          <p:nvPr/>
        </p:nvSpPr>
        <p:spPr>
          <a:xfrm>
            <a:off x="255500" y="4068111"/>
            <a:ext cx="3532200" cy="187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ctr"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sp>
        <p:nvSpPr>
          <p:cNvPr id="254" name="Google Shape;254;p32"/>
          <p:cNvSpPr txBox="1"/>
          <p:nvPr/>
        </p:nvSpPr>
        <p:spPr>
          <a:xfrm>
            <a:off x="0" y="0"/>
            <a:ext cx="12192000" cy="7791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750" b="1" i="1">
                <a:solidFill>
                  <a:schemeClr val="dk1"/>
                </a:solidFill>
                <a:latin typeface="Calibri"/>
                <a:ea typeface="Calibri"/>
                <a:cs typeface="Calibri"/>
                <a:sym typeface="Calibri"/>
              </a:rPr>
              <a:t>Null Hypothesis – Departure delay is only related to weather</a:t>
            </a:r>
            <a:endParaRPr sz="3750"/>
          </a:p>
        </p:txBody>
      </p:sp>
      <p:pic>
        <p:nvPicPr>
          <p:cNvPr id="255" name="Google Shape;255;p32"/>
          <p:cNvPicPr preferRelativeResize="0"/>
          <p:nvPr/>
        </p:nvPicPr>
        <p:blipFill>
          <a:blip r:embed="rId3">
            <a:alphaModFix/>
          </a:blip>
          <a:stretch>
            <a:fillRect/>
          </a:stretch>
        </p:blipFill>
        <p:spPr>
          <a:xfrm>
            <a:off x="3517825" y="3888275"/>
            <a:ext cx="3975275" cy="2374050"/>
          </a:xfrm>
          <a:prstGeom prst="rect">
            <a:avLst/>
          </a:prstGeom>
          <a:noFill/>
          <a:ln>
            <a:noFill/>
          </a:ln>
        </p:spPr>
      </p:pic>
      <p:pic>
        <p:nvPicPr>
          <p:cNvPr id="256" name="Google Shape;256;p32"/>
          <p:cNvPicPr preferRelativeResize="0"/>
          <p:nvPr/>
        </p:nvPicPr>
        <p:blipFill>
          <a:blip r:embed="rId4">
            <a:alphaModFix/>
          </a:blip>
          <a:stretch>
            <a:fillRect/>
          </a:stretch>
        </p:blipFill>
        <p:spPr>
          <a:xfrm>
            <a:off x="3787700" y="6277125"/>
            <a:ext cx="3750676" cy="99103"/>
          </a:xfrm>
          <a:prstGeom prst="rect">
            <a:avLst/>
          </a:prstGeom>
          <a:noFill/>
          <a:ln>
            <a:noFill/>
          </a:ln>
        </p:spPr>
      </p:pic>
      <p:pic>
        <p:nvPicPr>
          <p:cNvPr id="257" name="Google Shape;257;p32"/>
          <p:cNvPicPr preferRelativeResize="0"/>
          <p:nvPr/>
        </p:nvPicPr>
        <p:blipFill>
          <a:blip r:embed="rId5">
            <a:alphaModFix/>
          </a:blip>
          <a:stretch>
            <a:fillRect/>
          </a:stretch>
        </p:blipFill>
        <p:spPr>
          <a:xfrm>
            <a:off x="7806326" y="931500"/>
            <a:ext cx="3648311" cy="2380049"/>
          </a:xfrm>
          <a:prstGeom prst="rect">
            <a:avLst/>
          </a:prstGeom>
          <a:noFill/>
          <a:ln>
            <a:noFill/>
          </a:ln>
        </p:spPr>
      </p:pic>
      <p:pic>
        <p:nvPicPr>
          <p:cNvPr id="258" name="Google Shape;258;p32"/>
          <p:cNvPicPr preferRelativeResize="0"/>
          <p:nvPr/>
        </p:nvPicPr>
        <p:blipFill>
          <a:blip r:embed="rId6">
            <a:alphaModFix/>
          </a:blip>
          <a:stretch>
            <a:fillRect/>
          </a:stretch>
        </p:blipFill>
        <p:spPr>
          <a:xfrm>
            <a:off x="7873925" y="3340950"/>
            <a:ext cx="3469501" cy="176100"/>
          </a:xfrm>
          <a:prstGeom prst="rect">
            <a:avLst/>
          </a:prstGeom>
          <a:noFill/>
          <a:ln>
            <a:noFill/>
          </a:ln>
        </p:spPr>
      </p:pic>
      <p:pic>
        <p:nvPicPr>
          <p:cNvPr id="259" name="Google Shape;259;p32"/>
          <p:cNvPicPr preferRelativeResize="0"/>
          <p:nvPr/>
        </p:nvPicPr>
        <p:blipFill>
          <a:blip r:embed="rId7">
            <a:alphaModFix/>
          </a:blip>
          <a:stretch>
            <a:fillRect/>
          </a:stretch>
        </p:blipFill>
        <p:spPr>
          <a:xfrm>
            <a:off x="3803596" y="931500"/>
            <a:ext cx="3554217" cy="2475874"/>
          </a:xfrm>
          <a:prstGeom prst="rect">
            <a:avLst/>
          </a:prstGeom>
          <a:noFill/>
          <a:ln>
            <a:noFill/>
          </a:ln>
        </p:spPr>
      </p:pic>
      <p:pic>
        <p:nvPicPr>
          <p:cNvPr id="260" name="Google Shape;260;p32"/>
          <p:cNvPicPr preferRelativeResize="0"/>
          <p:nvPr/>
        </p:nvPicPr>
        <p:blipFill>
          <a:blip r:embed="rId8">
            <a:alphaModFix/>
          </a:blip>
          <a:stretch>
            <a:fillRect/>
          </a:stretch>
        </p:blipFill>
        <p:spPr>
          <a:xfrm>
            <a:off x="4040300" y="3466750"/>
            <a:ext cx="3259199" cy="122750"/>
          </a:xfrm>
          <a:prstGeom prst="rect">
            <a:avLst/>
          </a:prstGeom>
          <a:noFill/>
          <a:ln>
            <a:noFill/>
          </a:ln>
        </p:spPr>
      </p:pic>
      <p:pic>
        <p:nvPicPr>
          <p:cNvPr id="261" name="Google Shape;261;p32"/>
          <p:cNvPicPr preferRelativeResize="0"/>
          <p:nvPr/>
        </p:nvPicPr>
        <p:blipFill>
          <a:blip r:embed="rId9">
            <a:alphaModFix/>
          </a:blip>
          <a:stretch>
            <a:fillRect/>
          </a:stretch>
        </p:blipFill>
        <p:spPr>
          <a:xfrm>
            <a:off x="7645501" y="3695462"/>
            <a:ext cx="3855973" cy="2618475"/>
          </a:xfrm>
          <a:prstGeom prst="rect">
            <a:avLst/>
          </a:prstGeom>
          <a:noFill/>
          <a:ln>
            <a:noFill/>
          </a:ln>
        </p:spPr>
      </p:pic>
      <p:pic>
        <p:nvPicPr>
          <p:cNvPr id="262" name="Google Shape;262;p32"/>
          <p:cNvPicPr preferRelativeResize="0"/>
          <p:nvPr/>
        </p:nvPicPr>
        <p:blipFill>
          <a:blip r:embed="rId10">
            <a:alphaModFix/>
          </a:blip>
          <a:stretch>
            <a:fillRect/>
          </a:stretch>
        </p:blipFill>
        <p:spPr>
          <a:xfrm>
            <a:off x="7538375" y="6315188"/>
            <a:ext cx="3840215" cy="999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6"/>
        <p:cNvGrpSpPr/>
        <p:nvPr/>
      </p:nvGrpSpPr>
      <p:grpSpPr>
        <a:xfrm>
          <a:off x="0" y="0"/>
          <a:ext cx="0" cy="0"/>
          <a:chOff x="0" y="0"/>
          <a:chExt cx="0" cy="0"/>
        </a:xfrm>
      </p:grpSpPr>
      <p:sp>
        <p:nvSpPr>
          <p:cNvPr id="267" name="Google Shape;267;p33"/>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268" name="Google Shape;268;p33"/>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JFK – Delta - Analysis</a:t>
            </a:r>
            <a:endParaRPr/>
          </a:p>
        </p:txBody>
      </p:sp>
      <p:sp>
        <p:nvSpPr>
          <p:cNvPr id="269" name="Google Shape;269;p33"/>
          <p:cNvSpPr/>
          <p:nvPr/>
        </p:nvSpPr>
        <p:spPr>
          <a:xfrm>
            <a:off x="4730750" y="186750"/>
            <a:ext cx="3286200" cy="3206700"/>
          </a:xfrm>
          <a:prstGeom prst="ellipse">
            <a:avLst/>
          </a:prstGeom>
          <a:solidFill>
            <a:srgbClr val="FFFFFF"/>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270" name="Google Shape;270;p33"/>
          <p:cNvPicPr preferRelativeResize="0"/>
          <p:nvPr/>
        </p:nvPicPr>
        <p:blipFill>
          <a:blip r:embed="rId3">
            <a:alphaModFix/>
          </a:blip>
          <a:stretch>
            <a:fillRect/>
          </a:stretch>
        </p:blipFill>
        <p:spPr>
          <a:xfrm>
            <a:off x="4851400" y="1332350"/>
            <a:ext cx="2799109" cy="915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137075" y="0"/>
            <a:ext cx="10070700" cy="1002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r>
              <a:rPr lang="en-US" sz="5000" b="1" dirty="0"/>
              <a:t>Agenda</a:t>
            </a:r>
            <a:endParaRPr sz="5000" b="1" dirty="0"/>
          </a:p>
        </p:txBody>
      </p:sp>
      <p:sp>
        <p:nvSpPr>
          <p:cNvPr id="115" name="Google Shape;115;p17"/>
          <p:cNvSpPr txBox="1">
            <a:spLocks noGrp="1"/>
          </p:cNvSpPr>
          <p:nvPr>
            <p:ph type="body" idx="1"/>
          </p:nvPr>
        </p:nvSpPr>
        <p:spPr>
          <a:xfrm>
            <a:off x="368550" y="923350"/>
            <a:ext cx="11454900" cy="5934600"/>
          </a:xfrm>
          <a:prstGeom prst="rect">
            <a:avLst/>
          </a:prstGeom>
        </p:spPr>
        <p:txBody>
          <a:bodyPr spcFirstLastPara="1" wrap="square" lIns="91425" tIns="45700" rIns="91425" bIns="45700" anchor="t" anchorCtr="0">
            <a:noAutofit/>
          </a:bodyPr>
          <a:lstStyle/>
          <a:p>
            <a:pPr marL="914400" lvl="0" indent="-457200" algn="l" rtl="0">
              <a:spcBef>
                <a:spcPts val="1000"/>
              </a:spcBef>
              <a:spcAft>
                <a:spcPts val="0"/>
              </a:spcAft>
              <a:buSzPts val="3600"/>
              <a:buChar char="❏"/>
            </a:pPr>
            <a:r>
              <a:rPr lang="en-US" sz="3600" dirty="0"/>
              <a:t>Motivation/Summary</a:t>
            </a:r>
            <a:endParaRPr sz="3600" dirty="0"/>
          </a:p>
          <a:p>
            <a:pPr marL="914400" lvl="0" indent="0" algn="l" rtl="0">
              <a:spcBef>
                <a:spcPts val="1000"/>
              </a:spcBef>
              <a:spcAft>
                <a:spcPts val="0"/>
              </a:spcAft>
              <a:buNone/>
            </a:pPr>
            <a:endParaRPr sz="600" dirty="0"/>
          </a:p>
          <a:p>
            <a:pPr marL="914400" lvl="0" indent="-457200" algn="l" rtl="0">
              <a:spcBef>
                <a:spcPts val="1000"/>
              </a:spcBef>
              <a:spcAft>
                <a:spcPts val="0"/>
              </a:spcAft>
              <a:buSzPts val="3600"/>
              <a:buChar char="❏"/>
            </a:pPr>
            <a:r>
              <a:rPr lang="en-US" sz="3600" dirty="0"/>
              <a:t>Questions &amp; Data </a:t>
            </a:r>
            <a:endParaRPr sz="3600" dirty="0"/>
          </a:p>
          <a:p>
            <a:pPr marL="914400" lvl="0" indent="0" algn="l" rtl="0">
              <a:spcBef>
                <a:spcPts val="1000"/>
              </a:spcBef>
              <a:spcAft>
                <a:spcPts val="0"/>
              </a:spcAft>
              <a:buNone/>
            </a:pPr>
            <a:endParaRPr sz="600" dirty="0"/>
          </a:p>
          <a:p>
            <a:pPr marL="914400" lvl="0" indent="-457200" algn="l" rtl="0">
              <a:spcBef>
                <a:spcPts val="1000"/>
              </a:spcBef>
              <a:spcAft>
                <a:spcPts val="0"/>
              </a:spcAft>
              <a:buSzPts val="3600"/>
              <a:buChar char="❏"/>
            </a:pPr>
            <a:r>
              <a:rPr lang="en-US" sz="3600" dirty="0"/>
              <a:t>Data Cleanup &amp; Exploration</a:t>
            </a:r>
            <a:endParaRPr sz="3600" dirty="0"/>
          </a:p>
          <a:p>
            <a:pPr marL="914400" lvl="0" indent="0" algn="l" rtl="0">
              <a:spcBef>
                <a:spcPts val="1000"/>
              </a:spcBef>
              <a:spcAft>
                <a:spcPts val="0"/>
              </a:spcAft>
              <a:buNone/>
            </a:pPr>
            <a:endParaRPr sz="600" dirty="0"/>
          </a:p>
          <a:p>
            <a:pPr marL="914400" lvl="0" indent="-457200" algn="l" rtl="0">
              <a:spcBef>
                <a:spcPts val="1000"/>
              </a:spcBef>
              <a:spcAft>
                <a:spcPts val="0"/>
              </a:spcAft>
              <a:buSzPts val="3600"/>
              <a:buChar char="❏"/>
            </a:pPr>
            <a:r>
              <a:rPr lang="en-US" sz="3600" dirty="0"/>
              <a:t>Data Analysis: </a:t>
            </a:r>
            <a:endParaRPr sz="3600" dirty="0"/>
          </a:p>
          <a:p>
            <a:pPr marL="1371600" lvl="1" indent="-457200" algn="l" rtl="0">
              <a:spcBef>
                <a:spcPts val="0"/>
              </a:spcBef>
              <a:spcAft>
                <a:spcPts val="0"/>
              </a:spcAft>
              <a:buSzPts val="3600"/>
              <a:buChar char="❏"/>
            </a:pPr>
            <a:r>
              <a:rPr lang="en-US" sz="3600" dirty="0"/>
              <a:t>Individual Observation Analysis</a:t>
            </a:r>
            <a:endParaRPr sz="3600" dirty="0"/>
          </a:p>
          <a:p>
            <a:pPr marL="1371600" lvl="1" indent="-457200" algn="l" rtl="0">
              <a:spcBef>
                <a:spcPts val="0"/>
              </a:spcBef>
              <a:spcAft>
                <a:spcPts val="0"/>
              </a:spcAft>
              <a:buSzPts val="3600"/>
              <a:buChar char="❏"/>
            </a:pPr>
            <a:r>
              <a:rPr lang="en-US" sz="3600" dirty="0"/>
              <a:t>Consolidated Observations</a:t>
            </a:r>
            <a:endParaRPr sz="3600" dirty="0"/>
          </a:p>
          <a:p>
            <a:pPr marL="1371600" lvl="0" indent="0" algn="l" rtl="0">
              <a:spcBef>
                <a:spcPts val="1000"/>
              </a:spcBef>
              <a:spcAft>
                <a:spcPts val="0"/>
              </a:spcAft>
              <a:buNone/>
            </a:pPr>
            <a:endParaRPr sz="600" dirty="0"/>
          </a:p>
          <a:p>
            <a:pPr marL="914400" lvl="0" indent="-457200" algn="l" rtl="0">
              <a:spcBef>
                <a:spcPts val="1000"/>
              </a:spcBef>
              <a:spcAft>
                <a:spcPts val="0"/>
              </a:spcAft>
              <a:buSzPts val="3600"/>
              <a:buChar char="❏"/>
            </a:pPr>
            <a:r>
              <a:rPr lang="en-US" sz="3600" dirty="0"/>
              <a:t>Post Project</a:t>
            </a:r>
            <a:endParaRPr sz="600" dirty="0"/>
          </a:p>
          <a:p>
            <a:pPr marL="914400" lvl="0" indent="-457200" algn="l" rtl="0">
              <a:spcBef>
                <a:spcPts val="1000"/>
              </a:spcBef>
              <a:spcAft>
                <a:spcPts val="0"/>
              </a:spcAft>
              <a:buSzPts val="3600"/>
              <a:buChar char="❏"/>
            </a:pPr>
            <a:r>
              <a:rPr lang="en-US" sz="3600" dirty="0"/>
              <a:t>Questions</a:t>
            </a:r>
            <a:endParaRPr sz="36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34"/>
          <p:cNvSpPr txBox="1">
            <a:spLocks noGrp="1"/>
          </p:cNvSpPr>
          <p:nvPr>
            <p:ph type="title"/>
          </p:nvPr>
        </p:nvSpPr>
        <p:spPr>
          <a:xfrm>
            <a:off x="0" y="76200"/>
            <a:ext cx="10515600" cy="646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276" name="Google Shape;276;p34"/>
          <p:cNvSpPr txBox="1"/>
          <p:nvPr/>
        </p:nvSpPr>
        <p:spPr>
          <a:xfrm>
            <a:off x="370276" y="2061893"/>
            <a:ext cx="17694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a:t>
            </a:r>
            <a:endParaRPr sz="2800"/>
          </a:p>
        </p:txBody>
      </p:sp>
      <p:sp>
        <p:nvSpPr>
          <p:cNvPr id="277" name="Google Shape;277;p34"/>
          <p:cNvSpPr txBox="1"/>
          <p:nvPr/>
        </p:nvSpPr>
        <p:spPr>
          <a:xfrm>
            <a:off x="355100" y="4696548"/>
            <a:ext cx="2070900" cy="1075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p>
        </p:txBody>
      </p:sp>
      <p:pic>
        <p:nvPicPr>
          <p:cNvPr id="278" name="Google Shape;278;p34"/>
          <p:cNvPicPr preferRelativeResize="0"/>
          <p:nvPr/>
        </p:nvPicPr>
        <p:blipFill>
          <a:blip r:embed="rId3">
            <a:alphaModFix/>
          </a:blip>
          <a:stretch>
            <a:fillRect/>
          </a:stretch>
        </p:blipFill>
        <p:spPr>
          <a:xfrm>
            <a:off x="2350300" y="3437775"/>
            <a:ext cx="9737626" cy="3413550"/>
          </a:xfrm>
          <a:prstGeom prst="rect">
            <a:avLst/>
          </a:prstGeom>
          <a:noFill/>
          <a:ln>
            <a:noFill/>
          </a:ln>
        </p:spPr>
      </p:pic>
      <p:pic>
        <p:nvPicPr>
          <p:cNvPr id="279" name="Google Shape;279;p34"/>
          <p:cNvPicPr preferRelativeResize="0"/>
          <p:nvPr/>
        </p:nvPicPr>
        <p:blipFill rotWithShape="1">
          <a:blip r:embed="rId4">
            <a:alphaModFix/>
          </a:blip>
          <a:srcRect l="2107" t="5393" r="2107" b="3507"/>
          <a:stretch/>
        </p:blipFill>
        <p:spPr>
          <a:xfrm>
            <a:off x="2068550" y="728925"/>
            <a:ext cx="9971051" cy="25257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35"/>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285" name="Google Shape;285;p35"/>
          <p:cNvSpPr txBox="1"/>
          <p:nvPr/>
        </p:nvSpPr>
        <p:spPr>
          <a:xfrm>
            <a:off x="838200" y="1481959"/>
            <a:ext cx="10859814" cy="5108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86" name="Google Shape;286;p35"/>
          <p:cNvPicPr preferRelativeResize="0"/>
          <p:nvPr/>
        </p:nvPicPr>
        <p:blipFill>
          <a:blip r:embed="rId3">
            <a:alphaModFix/>
          </a:blip>
          <a:stretch>
            <a:fillRect/>
          </a:stretch>
        </p:blipFill>
        <p:spPr>
          <a:xfrm>
            <a:off x="1157275" y="1325563"/>
            <a:ext cx="9877425" cy="4733925"/>
          </a:xfrm>
          <a:prstGeom prst="rect">
            <a:avLst/>
          </a:prstGeom>
          <a:noFill/>
          <a:ln>
            <a:noFill/>
          </a:ln>
        </p:spPr>
      </p:pic>
      <p:sp>
        <p:nvSpPr>
          <p:cNvPr id="287" name="Google Shape;287;p35"/>
          <p:cNvSpPr txBox="1"/>
          <p:nvPr/>
        </p:nvSpPr>
        <p:spPr>
          <a:xfrm>
            <a:off x="5383500" y="6024175"/>
            <a:ext cx="20346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Delay Reasons</a:t>
            </a:r>
            <a:endParaRPr dirty="0"/>
          </a:p>
        </p:txBody>
      </p:sp>
      <p:sp>
        <p:nvSpPr>
          <p:cNvPr id="288" name="Google Shape;288;p35"/>
          <p:cNvSpPr txBox="1"/>
          <p:nvPr/>
        </p:nvSpPr>
        <p:spPr>
          <a:xfrm rot="-5402021">
            <a:off x="-373277" y="318332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6"/>
          <p:cNvSpPr txBox="1"/>
          <p:nvPr/>
        </p:nvSpPr>
        <p:spPr>
          <a:xfrm>
            <a:off x="838200" y="1424809"/>
            <a:ext cx="10859700" cy="51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294" name="Google Shape;294;p36"/>
          <p:cNvPicPr preferRelativeResize="0"/>
          <p:nvPr/>
        </p:nvPicPr>
        <p:blipFill>
          <a:blip r:embed="rId3">
            <a:alphaModFix/>
          </a:blip>
          <a:stretch>
            <a:fillRect/>
          </a:stretch>
        </p:blipFill>
        <p:spPr>
          <a:xfrm>
            <a:off x="3616325" y="1353586"/>
            <a:ext cx="3564250" cy="2501964"/>
          </a:xfrm>
          <a:prstGeom prst="rect">
            <a:avLst/>
          </a:prstGeom>
          <a:noFill/>
          <a:ln>
            <a:noFill/>
          </a:ln>
        </p:spPr>
      </p:pic>
      <p:pic>
        <p:nvPicPr>
          <p:cNvPr id="295" name="Google Shape;295;p36"/>
          <p:cNvPicPr preferRelativeResize="0"/>
          <p:nvPr/>
        </p:nvPicPr>
        <p:blipFill>
          <a:blip r:embed="rId4">
            <a:alphaModFix/>
          </a:blip>
          <a:stretch>
            <a:fillRect/>
          </a:stretch>
        </p:blipFill>
        <p:spPr>
          <a:xfrm>
            <a:off x="7357050" y="1326450"/>
            <a:ext cx="3606732" cy="2501975"/>
          </a:xfrm>
          <a:prstGeom prst="rect">
            <a:avLst/>
          </a:prstGeom>
          <a:noFill/>
          <a:ln>
            <a:noFill/>
          </a:ln>
        </p:spPr>
      </p:pic>
      <p:pic>
        <p:nvPicPr>
          <p:cNvPr id="296" name="Google Shape;296;p36"/>
          <p:cNvPicPr preferRelativeResize="0"/>
          <p:nvPr/>
        </p:nvPicPr>
        <p:blipFill>
          <a:blip r:embed="rId5">
            <a:alphaModFix/>
          </a:blip>
          <a:stretch>
            <a:fillRect/>
          </a:stretch>
        </p:blipFill>
        <p:spPr>
          <a:xfrm>
            <a:off x="3386150" y="3872631"/>
            <a:ext cx="4023029" cy="2639194"/>
          </a:xfrm>
          <a:prstGeom prst="rect">
            <a:avLst/>
          </a:prstGeom>
          <a:noFill/>
          <a:ln>
            <a:noFill/>
          </a:ln>
        </p:spPr>
      </p:pic>
      <p:pic>
        <p:nvPicPr>
          <p:cNvPr id="297" name="Google Shape;297;p36"/>
          <p:cNvPicPr preferRelativeResize="0"/>
          <p:nvPr/>
        </p:nvPicPr>
        <p:blipFill>
          <a:blip r:embed="rId6">
            <a:alphaModFix/>
          </a:blip>
          <a:stretch>
            <a:fillRect/>
          </a:stretch>
        </p:blipFill>
        <p:spPr>
          <a:xfrm>
            <a:off x="7280845" y="3828418"/>
            <a:ext cx="4072955" cy="2725059"/>
          </a:xfrm>
          <a:prstGeom prst="rect">
            <a:avLst/>
          </a:prstGeom>
          <a:noFill/>
          <a:ln>
            <a:noFill/>
          </a:ln>
        </p:spPr>
      </p:pic>
      <p:sp>
        <p:nvSpPr>
          <p:cNvPr id="298" name="Google Shape;298;p36"/>
          <p:cNvSpPr txBox="1"/>
          <p:nvPr/>
        </p:nvSpPr>
        <p:spPr>
          <a:xfrm>
            <a:off x="169700" y="57325"/>
            <a:ext cx="12022200" cy="90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800" b="1" i="1">
                <a:solidFill>
                  <a:schemeClr val="dk1"/>
                </a:solidFill>
                <a:latin typeface="Calibri"/>
                <a:ea typeface="Calibri"/>
                <a:cs typeface="Calibri"/>
                <a:sym typeface="Calibri"/>
              </a:rPr>
              <a:t>Null Hypothesis – Departure delay related to weather </a:t>
            </a:r>
            <a:endParaRPr sz="3800" b="1" i="1"/>
          </a:p>
        </p:txBody>
      </p:sp>
      <p:sp>
        <p:nvSpPr>
          <p:cNvPr id="299" name="Google Shape;299;p36"/>
          <p:cNvSpPr txBox="1"/>
          <p:nvPr/>
        </p:nvSpPr>
        <p:spPr>
          <a:xfrm>
            <a:off x="-4" y="1851660"/>
            <a:ext cx="3259200" cy="77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and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300" name="Google Shape;300;p36"/>
          <p:cNvSpPr txBox="1"/>
          <p:nvPr/>
        </p:nvSpPr>
        <p:spPr>
          <a:xfrm>
            <a:off x="-136500" y="3997961"/>
            <a:ext cx="3532200" cy="187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ctr"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37"/>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06" name="Google Shape;306;p37"/>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EWR – Delta - Analysis</a:t>
            </a:r>
            <a:endParaRPr/>
          </a:p>
        </p:txBody>
      </p:sp>
      <p:sp>
        <p:nvSpPr>
          <p:cNvPr id="307" name="Google Shape;307;p37"/>
          <p:cNvSpPr/>
          <p:nvPr/>
        </p:nvSpPr>
        <p:spPr>
          <a:xfrm>
            <a:off x="4730750" y="186750"/>
            <a:ext cx="3286200" cy="3206700"/>
          </a:xfrm>
          <a:prstGeom prst="ellipse">
            <a:avLst/>
          </a:prstGeom>
          <a:solidFill>
            <a:srgbClr val="FFFFFF"/>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08" name="Google Shape;308;p37"/>
          <p:cNvPicPr preferRelativeResize="0"/>
          <p:nvPr/>
        </p:nvPicPr>
        <p:blipFill>
          <a:blip r:embed="rId3">
            <a:alphaModFix/>
          </a:blip>
          <a:stretch>
            <a:fillRect/>
          </a:stretch>
        </p:blipFill>
        <p:spPr>
          <a:xfrm>
            <a:off x="5003800" y="1332350"/>
            <a:ext cx="2799109" cy="915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38"/>
          <p:cNvSpPr txBox="1">
            <a:spLocks noGrp="1"/>
          </p:cNvSpPr>
          <p:nvPr>
            <p:ph type="title"/>
          </p:nvPr>
        </p:nvSpPr>
        <p:spPr>
          <a:xfrm>
            <a:off x="74725" y="-14032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314" name="Google Shape;314;p38"/>
          <p:cNvSpPr txBox="1"/>
          <p:nvPr/>
        </p:nvSpPr>
        <p:spPr>
          <a:xfrm>
            <a:off x="144890" y="2061910"/>
            <a:ext cx="15651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a:t>
            </a:r>
            <a:endParaRPr sz="2800"/>
          </a:p>
        </p:txBody>
      </p:sp>
      <p:sp>
        <p:nvSpPr>
          <p:cNvPr id="315" name="Google Shape;315;p38"/>
          <p:cNvSpPr txBox="1"/>
          <p:nvPr/>
        </p:nvSpPr>
        <p:spPr>
          <a:xfrm>
            <a:off x="144904" y="4693249"/>
            <a:ext cx="2115000" cy="102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latin typeface="Calibri"/>
              <a:ea typeface="Calibri"/>
              <a:cs typeface="Calibri"/>
              <a:sym typeface="Calibri"/>
            </a:endParaRPr>
          </a:p>
        </p:txBody>
      </p:sp>
      <p:pic>
        <p:nvPicPr>
          <p:cNvPr id="316" name="Google Shape;316;p38"/>
          <p:cNvPicPr preferRelativeResize="0"/>
          <p:nvPr/>
        </p:nvPicPr>
        <p:blipFill>
          <a:blip r:embed="rId3">
            <a:alphaModFix/>
          </a:blip>
          <a:stretch>
            <a:fillRect/>
          </a:stretch>
        </p:blipFill>
        <p:spPr>
          <a:xfrm>
            <a:off x="2115000" y="933900"/>
            <a:ext cx="9601474" cy="2423450"/>
          </a:xfrm>
          <a:prstGeom prst="rect">
            <a:avLst/>
          </a:prstGeom>
          <a:noFill/>
          <a:ln>
            <a:noFill/>
          </a:ln>
        </p:spPr>
      </p:pic>
      <p:pic>
        <p:nvPicPr>
          <p:cNvPr id="317" name="Google Shape;317;p38"/>
          <p:cNvPicPr preferRelativeResize="0"/>
          <p:nvPr/>
        </p:nvPicPr>
        <p:blipFill>
          <a:blip r:embed="rId4">
            <a:alphaModFix/>
          </a:blip>
          <a:stretch>
            <a:fillRect/>
          </a:stretch>
        </p:blipFill>
        <p:spPr>
          <a:xfrm>
            <a:off x="2245075" y="3357350"/>
            <a:ext cx="9892074" cy="3272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9"/>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323" name="Google Shape;323;p39"/>
          <p:cNvSpPr txBox="1"/>
          <p:nvPr/>
        </p:nvSpPr>
        <p:spPr>
          <a:xfrm>
            <a:off x="838200" y="1481959"/>
            <a:ext cx="10859814" cy="510802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24" name="Google Shape;324;p39"/>
          <p:cNvPicPr preferRelativeResize="0"/>
          <p:nvPr/>
        </p:nvPicPr>
        <p:blipFill rotWithShape="1">
          <a:blip r:embed="rId3">
            <a:alphaModFix/>
          </a:blip>
          <a:srcRect t="1662" b="1672"/>
          <a:stretch/>
        </p:blipFill>
        <p:spPr>
          <a:xfrm>
            <a:off x="960525" y="1325575"/>
            <a:ext cx="9963150" cy="4533100"/>
          </a:xfrm>
          <a:prstGeom prst="rect">
            <a:avLst/>
          </a:prstGeom>
          <a:noFill/>
          <a:ln>
            <a:noFill/>
          </a:ln>
        </p:spPr>
      </p:pic>
      <p:sp>
        <p:nvSpPr>
          <p:cNvPr id="325" name="Google Shape;325;p39"/>
          <p:cNvSpPr txBox="1"/>
          <p:nvPr/>
        </p:nvSpPr>
        <p:spPr>
          <a:xfrm>
            <a:off x="5383500" y="6024175"/>
            <a:ext cx="20346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t>Delay Reasons</a:t>
            </a:r>
            <a:endParaRPr/>
          </a:p>
        </p:txBody>
      </p:sp>
      <p:sp>
        <p:nvSpPr>
          <p:cNvPr id="326" name="Google Shape;326;p39"/>
          <p:cNvSpPr txBox="1"/>
          <p:nvPr/>
        </p:nvSpPr>
        <p:spPr>
          <a:xfrm rot="-5402021">
            <a:off x="-373277" y="318332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40"/>
          <p:cNvSpPr txBox="1"/>
          <p:nvPr/>
        </p:nvSpPr>
        <p:spPr>
          <a:xfrm>
            <a:off x="838200" y="1391459"/>
            <a:ext cx="10859700" cy="5108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32" name="Google Shape;332;p40"/>
          <p:cNvPicPr preferRelativeResize="0"/>
          <p:nvPr/>
        </p:nvPicPr>
        <p:blipFill>
          <a:blip r:embed="rId3">
            <a:alphaModFix/>
          </a:blip>
          <a:stretch>
            <a:fillRect/>
          </a:stretch>
        </p:blipFill>
        <p:spPr>
          <a:xfrm>
            <a:off x="3133025" y="1281925"/>
            <a:ext cx="4039300" cy="2750500"/>
          </a:xfrm>
          <a:prstGeom prst="rect">
            <a:avLst/>
          </a:prstGeom>
          <a:noFill/>
          <a:ln>
            <a:noFill/>
          </a:ln>
        </p:spPr>
      </p:pic>
      <p:pic>
        <p:nvPicPr>
          <p:cNvPr id="333" name="Google Shape;333;p40"/>
          <p:cNvPicPr preferRelativeResize="0"/>
          <p:nvPr/>
        </p:nvPicPr>
        <p:blipFill>
          <a:blip r:embed="rId4">
            <a:alphaModFix/>
          </a:blip>
          <a:stretch>
            <a:fillRect/>
          </a:stretch>
        </p:blipFill>
        <p:spPr>
          <a:xfrm>
            <a:off x="7043725" y="1121150"/>
            <a:ext cx="4541678" cy="2919650"/>
          </a:xfrm>
          <a:prstGeom prst="rect">
            <a:avLst/>
          </a:prstGeom>
          <a:noFill/>
          <a:ln>
            <a:noFill/>
          </a:ln>
        </p:spPr>
      </p:pic>
      <p:pic>
        <p:nvPicPr>
          <p:cNvPr id="334" name="Google Shape;334;p40"/>
          <p:cNvPicPr preferRelativeResize="0"/>
          <p:nvPr/>
        </p:nvPicPr>
        <p:blipFill>
          <a:blip r:embed="rId5">
            <a:alphaModFix/>
          </a:blip>
          <a:stretch>
            <a:fillRect/>
          </a:stretch>
        </p:blipFill>
        <p:spPr>
          <a:xfrm>
            <a:off x="3184600" y="4117000"/>
            <a:ext cx="4039300" cy="2691650"/>
          </a:xfrm>
          <a:prstGeom prst="rect">
            <a:avLst/>
          </a:prstGeom>
          <a:noFill/>
          <a:ln>
            <a:noFill/>
          </a:ln>
        </p:spPr>
      </p:pic>
      <p:pic>
        <p:nvPicPr>
          <p:cNvPr id="335" name="Google Shape;335;p40"/>
          <p:cNvPicPr preferRelativeResize="0"/>
          <p:nvPr/>
        </p:nvPicPr>
        <p:blipFill>
          <a:blip r:embed="rId6">
            <a:alphaModFix/>
          </a:blip>
          <a:stretch>
            <a:fillRect/>
          </a:stretch>
        </p:blipFill>
        <p:spPr>
          <a:xfrm>
            <a:off x="7358075" y="4055750"/>
            <a:ext cx="4339825" cy="2750500"/>
          </a:xfrm>
          <a:prstGeom prst="rect">
            <a:avLst/>
          </a:prstGeom>
          <a:noFill/>
          <a:ln>
            <a:noFill/>
          </a:ln>
        </p:spPr>
      </p:pic>
      <p:sp>
        <p:nvSpPr>
          <p:cNvPr id="336" name="Google Shape;336;p40"/>
          <p:cNvSpPr txBox="1"/>
          <p:nvPr/>
        </p:nvSpPr>
        <p:spPr>
          <a:xfrm>
            <a:off x="-4" y="2027085"/>
            <a:ext cx="3259200" cy="77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and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337" name="Google Shape;337;p40"/>
          <p:cNvSpPr txBox="1"/>
          <p:nvPr/>
        </p:nvSpPr>
        <p:spPr>
          <a:xfrm>
            <a:off x="0" y="4117011"/>
            <a:ext cx="3532200" cy="187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ctr"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sp>
        <p:nvSpPr>
          <p:cNvPr id="338" name="Google Shape;338;p40"/>
          <p:cNvSpPr txBox="1"/>
          <p:nvPr/>
        </p:nvSpPr>
        <p:spPr>
          <a:xfrm>
            <a:off x="169700" y="57325"/>
            <a:ext cx="12022200" cy="903300"/>
          </a:xfrm>
          <a:prstGeom prst="rect">
            <a:avLst/>
          </a:prstGeom>
          <a:noFill/>
          <a:ln>
            <a:noFill/>
          </a:ln>
        </p:spPr>
        <p:txBody>
          <a:bodyPr spcFirstLastPara="1" wrap="square" lIns="91425" tIns="91425" rIns="91425" bIns="91425" anchor="t" anchorCtr="0">
            <a:noAutofit/>
          </a:bodyPr>
          <a:lstStyle/>
          <a:p>
            <a:pPr marL="0" lvl="0" indent="0" algn="l" rtl="0">
              <a:lnSpc>
                <a:spcPct val="90000"/>
              </a:lnSpc>
              <a:spcBef>
                <a:spcPts val="0"/>
              </a:spcBef>
              <a:spcAft>
                <a:spcPts val="0"/>
              </a:spcAft>
              <a:buNone/>
            </a:pPr>
            <a:r>
              <a:rPr lang="en-US" sz="3800" b="1" i="1">
                <a:solidFill>
                  <a:schemeClr val="dk1"/>
                </a:solidFill>
                <a:latin typeface="Calibri"/>
                <a:ea typeface="Calibri"/>
                <a:cs typeface="Calibri"/>
                <a:sym typeface="Calibri"/>
              </a:rPr>
              <a:t>Null Hypothesis – Departure delay related to weather </a:t>
            </a:r>
            <a:endParaRPr sz="3800" b="1" i="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2"/>
        <p:cNvGrpSpPr/>
        <p:nvPr/>
      </p:nvGrpSpPr>
      <p:grpSpPr>
        <a:xfrm>
          <a:off x="0" y="0"/>
          <a:ext cx="0" cy="0"/>
          <a:chOff x="0" y="0"/>
          <a:chExt cx="0" cy="0"/>
        </a:xfrm>
      </p:grpSpPr>
      <p:sp>
        <p:nvSpPr>
          <p:cNvPr id="343" name="Google Shape;343;p41"/>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44" name="Google Shape;344;p41"/>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LGA – Delta - Analysis</a:t>
            </a:r>
            <a:endParaRPr/>
          </a:p>
        </p:txBody>
      </p:sp>
      <p:sp>
        <p:nvSpPr>
          <p:cNvPr id="345" name="Google Shape;345;p41"/>
          <p:cNvSpPr/>
          <p:nvPr/>
        </p:nvSpPr>
        <p:spPr>
          <a:xfrm>
            <a:off x="4730750" y="186750"/>
            <a:ext cx="3286200" cy="3206700"/>
          </a:xfrm>
          <a:prstGeom prst="ellipse">
            <a:avLst/>
          </a:prstGeom>
          <a:solidFill>
            <a:srgbClr val="FFFFFF"/>
          </a:solidFill>
          <a:ln w="1905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46" name="Google Shape;346;p41"/>
          <p:cNvPicPr preferRelativeResize="0"/>
          <p:nvPr/>
        </p:nvPicPr>
        <p:blipFill>
          <a:blip r:embed="rId3">
            <a:alphaModFix/>
          </a:blip>
          <a:stretch>
            <a:fillRect/>
          </a:stretch>
        </p:blipFill>
        <p:spPr>
          <a:xfrm>
            <a:off x="5003800" y="1332350"/>
            <a:ext cx="2799109" cy="915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42"/>
          <p:cNvSpPr txBox="1">
            <a:spLocks noGrp="1"/>
          </p:cNvSpPr>
          <p:nvPr>
            <p:ph type="title"/>
          </p:nvPr>
        </p:nvSpPr>
        <p:spPr>
          <a:xfrm>
            <a:off x="351375" y="-122775"/>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pic>
        <p:nvPicPr>
          <p:cNvPr id="352" name="Google Shape;352;p42"/>
          <p:cNvPicPr preferRelativeResize="0"/>
          <p:nvPr/>
        </p:nvPicPr>
        <p:blipFill>
          <a:blip r:embed="rId3">
            <a:alphaModFix/>
          </a:blip>
          <a:stretch>
            <a:fillRect/>
          </a:stretch>
        </p:blipFill>
        <p:spPr>
          <a:xfrm>
            <a:off x="2297675" y="715575"/>
            <a:ext cx="9098973" cy="3044625"/>
          </a:xfrm>
          <a:prstGeom prst="rect">
            <a:avLst/>
          </a:prstGeom>
          <a:noFill/>
          <a:ln>
            <a:noFill/>
          </a:ln>
        </p:spPr>
      </p:pic>
      <p:pic>
        <p:nvPicPr>
          <p:cNvPr id="353" name="Google Shape;353;p42"/>
          <p:cNvPicPr preferRelativeResize="0"/>
          <p:nvPr/>
        </p:nvPicPr>
        <p:blipFill>
          <a:blip r:embed="rId4">
            <a:alphaModFix/>
          </a:blip>
          <a:stretch>
            <a:fillRect/>
          </a:stretch>
        </p:blipFill>
        <p:spPr>
          <a:xfrm>
            <a:off x="2571875" y="3701050"/>
            <a:ext cx="9004300" cy="3044624"/>
          </a:xfrm>
          <a:prstGeom prst="rect">
            <a:avLst/>
          </a:prstGeom>
          <a:noFill/>
          <a:ln>
            <a:noFill/>
          </a:ln>
        </p:spPr>
      </p:pic>
      <p:sp>
        <p:nvSpPr>
          <p:cNvPr id="354" name="Google Shape;354;p42"/>
          <p:cNvSpPr txBox="1"/>
          <p:nvPr/>
        </p:nvSpPr>
        <p:spPr>
          <a:xfrm>
            <a:off x="387825" y="1763742"/>
            <a:ext cx="1565100" cy="68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a:t>
            </a:r>
            <a:endParaRPr sz="2800"/>
          </a:p>
        </p:txBody>
      </p:sp>
      <p:sp>
        <p:nvSpPr>
          <p:cNvPr id="355" name="Google Shape;355;p42"/>
          <p:cNvSpPr txBox="1"/>
          <p:nvPr/>
        </p:nvSpPr>
        <p:spPr>
          <a:xfrm>
            <a:off x="387835" y="5089304"/>
            <a:ext cx="3137700" cy="884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43"/>
          <p:cNvSpPr txBox="1">
            <a:spLocks noGrp="1"/>
          </p:cNvSpPr>
          <p:nvPr>
            <p:ph type="title"/>
          </p:nvPr>
        </p:nvSpPr>
        <p:spPr>
          <a:xfrm>
            <a:off x="838200" y="0"/>
            <a:ext cx="10515600" cy="132556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sp>
        <p:nvSpPr>
          <p:cNvPr id="361" name="Google Shape;361;p43"/>
          <p:cNvSpPr txBox="1"/>
          <p:nvPr/>
        </p:nvSpPr>
        <p:spPr>
          <a:xfrm>
            <a:off x="157851" y="1167474"/>
            <a:ext cx="11540100" cy="5422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pic>
        <p:nvPicPr>
          <p:cNvPr id="362" name="Google Shape;362;p43"/>
          <p:cNvPicPr preferRelativeResize="0"/>
          <p:nvPr/>
        </p:nvPicPr>
        <p:blipFill>
          <a:blip r:embed="rId3">
            <a:alphaModFix/>
          </a:blip>
          <a:stretch>
            <a:fillRect/>
          </a:stretch>
        </p:blipFill>
        <p:spPr>
          <a:xfrm>
            <a:off x="838200" y="1167469"/>
            <a:ext cx="10515600" cy="5029654"/>
          </a:xfrm>
          <a:prstGeom prst="rect">
            <a:avLst/>
          </a:prstGeom>
          <a:noFill/>
          <a:ln>
            <a:noFill/>
          </a:ln>
        </p:spPr>
      </p:pic>
      <p:sp>
        <p:nvSpPr>
          <p:cNvPr id="363" name="Google Shape;363;p43"/>
          <p:cNvSpPr txBox="1"/>
          <p:nvPr/>
        </p:nvSpPr>
        <p:spPr>
          <a:xfrm>
            <a:off x="5504550" y="6252175"/>
            <a:ext cx="2034600" cy="413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t>Delay Reasons</a:t>
            </a:r>
            <a:endParaRPr dirty="0"/>
          </a:p>
        </p:txBody>
      </p:sp>
      <p:sp>
        <p:nvSpPr>
          <p:cNvPr id="364" name="Google Shape;364;p43"/>
          <p:cNvSpPr txBox="1"/>
          <p:nvPr/>
        </p:nvSpPr>
        <p:spPr>
          <a:xfrm rot="-5402021">
            <a:off x="-373277" y="318332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6"/>
          <p:cNvSpPr txBox="1">
            <a:spLocks noGrp="1"/>
          </p:cNvSpPr>
          <p:nvPr>
            <p:ph type="title"/>
          </p:nvPr>
        </p:nvSpPr>
        <p:spPr>
          <a:xfrm>
            <a:off x="3550" y="-191725"/>
            <a:ext cx="10515600" cy="11022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Motivation/Summary </a:t>
            </a:r>
            <a:endParaRPr sz="4200" b="1"/>
          </a:p>
        </p:txBody>
      </p:sp>
      <p:sp>
        <p:nvSpPr>
          <p:cNvPr id="108" name="Google Shape;108;p16"/>
          <p:cNvSpPr txBox="1"/>
          <p:nvPr/>
        </p:nvSpPr>
        <p:spPr>
          <a:xfrm>
            <a:off x="132450" y="910475"/>
            <a:ext cx="11927100" cy="5748000"/>
          </a:xfrm>
          <a:prstGeom prst="rect">
            <a:avLst/>
          </a:prstGeom>
          <a:noFill/>
          <a:ln>
            <a:noFill/>
          </a:ln>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Font typeface="Calibri"/>
              <a:buChar char="●"/>
            </a:pPr>
            <a:r>
              <a:rPr lang="en-US" sz="2400" dirty="0">
                <a:latin typeface="Calibri"/>
                <a:ea typeface="Calibri"/>
                <a:cs typeface="Calibri"/>
                <a:sym typeface="Calibri"/>
              </a:rPr>
              <a:t>Air travel is a $35.5 billion dollar industry (Forbes, 2019)</a:t>
            </a:r>
            <a:endParaRPr sz="2400" dirty="0">
              <a:latin typeface="Calibri"/>
              <a:ea typeface="Calibri"/>
              <a:cs typeface="Calibri"/>
              <a:sym typeface="Calibri"/>
            </a:endParaRPr>
          </a:p>
          <a:p>
            <a:pPr marL="457200" lvl="0" indent="0" algn="l" rtl="0">
              <a:lnSpc>
                <a:spcPct val="115000"/>
              </a:lnSpc>
              <a:spcBef>
                <a:spcPts val="0"/>
              </a:spcBef>
              <a:spcAft>
                <a:spcPts val="0"/>
              </a:spcAft>
              <a:buNone/>
            </a:pPr>
            <a:endParaRPr sz="2400" dirty="0">
              <a:latin typeface="Calibri"/>
              <a:ea typeface="Calibri"/>
              <a:cs typeface="Calibri"/>
              <a:sym typeface="Calibri"/>
            </a:endParaRPr>
          </a:p>
          <a:p>
            <a:pPr marL="457200" lvl="0" indent="-381000" algn="l" rtl="0">
              <a:lnSpc>
                <a:spcPct val="115000"/>
              </a:lnSpc>
              <a:spcBef>
                <a:spcPts val="0"/>
              </a:spcBef>
              <a:spcAft>
                <a:spcPts val="0"/>
              </a:spcAft>
              <a:buSzPts val="2400"/>
              <a:buFont typeface="Calibri"/>
              <a:buChar char="●"/>
            </a:pPr>
            <a:r>
              <a:rPr lang="en-US" sz="2400" dirty="0">
                <a:latin typeface="Calibri"/>
                <a:ea typeface="Calibri"/>
                <a:cs typeface="Calibri"/>
                <a:sym typeface="Calibri"/>
              </a:rPr>
              <a:t>Flight delays are an inconvenience for passengers when trying to reach a job, meeting, or vacation destinations</a:t>
            </a:r>
            <a:endParaRPr sz="2400" dirty="0">
              <a:latin typeface="Calibri"/>
              <a:ea typeface="Calibri"/>
              <a:cs typeface="Calibri"/>
              <a:sym typeface="Calibri"/>
            </a:endParaRPr>
          </a:p>
          <a:p>
            <a:pPr marL="457200" lvl="0" indent="0" algn="l" rtl="0">
              <a:lnSpc>
                <a:spcPct val="115000"/>
              </a:lnSpc>
              <a:spcBef>
                <a:spcPts val="0"/>
              </a:spcBef>
              <a:spcAft>
                <a:spcPts val="0"/>
              </a:spcAft>
              <a:buNone/>
            </a:pPr>
            <a:endParaRPr sz="2400" dirty="0">
              <a:latin typeface="Calibri"/>
              <a:ea typeface="Calibri"/>
              <a:cs typeface="Calibri"/>
              <a:sym typeface="Calibri"/>
            </a:endParaRPr>
          </a:p>
          <a:p>
            <a:pPr marL="457200" lvl="0" indent="-381000" algn="l" rtl="0">
              <a:spcBef>
                <a:spcPts val="0"/>
              </a:spcBef>
              <a:spcAft>
                <a:spcPts val="0"/>
              </a:spcAft>
              <a:buClr>
                <a:schemeClr val="dk1"/>
              </a:buClr>
              <a:buSzPts val="2400"/>
              <a:buChar char="●"/>
            </a:pPr>
            <a:r>
              <a:rPr lang="en-US" sz="2400" b="1" dirty="0">
                <a:solidFill>
                  <a:schemeClr val="dk1"/>
                </a:solidFill>
                <a:latin typeface="Calibri"/>
                <a:ea typeface="Calibri"/>
                <a:cs typeface="Calibri"/>
                <a:sym typeface="Calibri"/>
              </a:rPr>
              <a:t>Objective:</a:t>
            </a:r>
            <a:r>
              <a:rPr lang="en-US" sz="2400" dirty="0">
                <a:solidFill>
                  <a:schemeClr val="dk1"/>
                </a:solidFill>
                <a:latin typeface="Calibri"/>
                <a:ea typeface="Calibri"/>
                <a:cs typeface="Calibri"/>
                <a:sym typeface="Calibri"/>
              </a:rPr>
              <a:t> Analyze delays for 3 airport per airline for 3 years</a:t>
            </a:r>
            <a:endParaRPr sz="2400" dirty="0">
              <a:solidFill>
                <a:schemeClr val="dk1"/>
              </a:solidFill>
              <a:latin typeface="Calibri"/>
              <a:ea typeface="Calibri"/>
              <a:cs typeface="Calibri"/>
              <a:sym typeface="Calibri"/>
            </a:endParaRPr>
          </a:p>
          <a:p>
            <a:pPr marL="457200" lvl="0" indent="0" algn="l" rtl="0">
              <a:spcBef>
                <a:spcPts val="0"/>
              </a:spcBef>
              <a:spcAft>
                <a:spcPts val="0"/>
              </a:spcAft>
              <a:buNone/>
            </a:pPr>
            <a:endParaRPr sz="2400" dirty="0">
              <a:solidFill>
                <a:schemeClr val="dk1"/>
              </a:solidFill>
              <a:latin typeface="Calibri"/>
              <a:ea typeface="Calibri"/>
              <a:cs typeface="Calibri"/>
              <a:sym typeface="Calibri"/>
            </a:endParaRPr>
          </a:p>
          <a:p>
            <a:pPr marL="457200" lvl="0" indent="-381000" algn="l" rtl="0">
              <a:spcBef>
                <a:spcPts val="0"/>
              </a:spcBef>
              <a:spcAft>
                <a:spcPts val="0"/>
              </a:spcAft>
              <a:buSzPts val="2400"/>
              <a:buChar char="●"/>
            </a:pPr>
            <a:r>
              <a:rPr lang="en-US" sz="2400" b="1" dirty="0">
                <a:latin typeface="Calibri"/>
                <a:ea typeface="Calibri"/>
                <a:cs typeface="Calibri"/>
                <a:sym typeface="Calibri"/>
              </a:rPr>
              <a:t>Hypothesis: </a:t>
            </a:r>
            <a:r>
              <a:rPr lang="en-US" sz="2400" dirty="0">
                <a:latin typeface="Calibri"/>
                <a:ea typeface="Calibri"/>
                <a:cs typeface="Calibri"/>
                <a:sym typeface="Calibri"/>
              </a:rPr>
              <a:t>Flight delays are mainly caused by weather</a:t>
            </a:r>
            <a:endParaRPr sz="2400" dirty="0">
              <a:latin typeface="Calibri"/>
              <a:ea typeface="Calibri"/>
              <a:cs typeface="Calibri"/>
              <a:sym typeface="Calibri"/>
            </a:endParaRPr>
          </a:p>
          <a:p>
            <a:pPr marL="457200" lvl="0" indent="0" algn="l" rtl="0">
              <a:spcBef>
                <a:spcPts val="0"/>
              </a:spcBef>
              <a:spcAft>
                <a:spcPts val="0"/>
              </a:spcAft>
              <a:buNone/>
            </a:pPr>
            <a:endParaRPr sz="2400" b="1" dirty="0">
              <a:latin typeface="Calibri"/>
              <a:ea typeface="Calibri"/>
              <a:cs typeface="Calibri"/>
              <a:sym typeface="Calibri"/>
            </a:endParaRPr>
          </a:p>
          <a:p>
            <a:pPr marL="457200" lvl="0" indent="-381000" algn="l" rtl="0">
              <a:spcBef>
                <a:spcPts val="0"/>
              </a:spcBef>
              <a:spcAft>
                <a:spcPts val="0"/>
              </a:spcAft>
              <a:buSzPts val="2400"/>
              <a:buFont typeface="Calibri"/>
              <a:buChar char="●"/>
            </a:pPr>
            <a:r>
              <a:rPr lang="en-US" sz="2400" dirty="0">
                <a:latin typeface="Calibri"/>
                <a:ea typeface="Calibri"/>
                <a:cs typeface="Calibri"/>
                <a:sym typeface="Calibri"/>
              </a:rPr>
              <a:t>Findings: </a:t>
            </a:r>
            <a:endParaRPr sz="2400" dirty="0">
              <a:latin typeface="Calibri"/>
              <a:ea typeface="Calibri"/>
              <a:cs typeface="Calibri"/>
              <a:sym typeface="Calibri"/>
            </a:endParaRPr>
          </a:p>
          <a:p>
            <a:pPr marL="914400" lvl="1" indent="-381000" algn="l" rtl="0">
              <a:spcBef>
                <a:spcPts val="0"/>
              </a:spcBef>
              <a:spcAft>
                <a:spcPts val="0"/>
              </a:spcAft>
              <a:buSzPts val="2400"/>
              <a:buChar char="○"/>
            </a:pPr>
            <a:r>
              <a:rPr lang="en-US" sz="2400" b="1" dirty="0">
                <a:latin typeface="Calibri"/>
                <a:ea typeface="Calibri"/>
                <a:cs typeface="Calibri"/>
                <a:sym typeface="Calibri"/>
              </a:rPr>
              <a:t>Airport with most delays:</a:t>
            </a:r>
            <a:r>
              <a:rPr lang="en-US" sz="2400" dirty="0">
                <a:latin typeface="Calibri"/>
                <a:ea typeface="Calibri"/>
                <a:cs typeface="Calibri"/>
                <a:sym typeface="Calibri"/>
              </a:rPr>
              <a:t> LGA | </a:t>
            </a:r>
            <a:r>
              <a:rPr lang="en-US" sz="2400" b="1" dirty="0">
                <a:latin typeface="Calibri"/>
                <a:ea typeface="Calibri"/>
                <a:cs typeface="Calibri"/>
                <a:sym typeface="Calibri"/>
              </a:rPr>
              <a:t>Airport with least delays</a:t>
            </a:r>
            <a:r>
              <a:rPr lang="en-US" sz="2400" dirty="0">
                <a:latin typeface="Calibri"/>
                <a:ea typeface="Calibri"/>
                <a:cs typeface="Calibri"/>
                <a:sym typeface="Calibri"/>
              </a:rPr>
              <a:t>: EWR </a:t>
            </a:r>
            <a:endParaRPr sz="2400" dirty="0">
              <a:latin typeface="Calibri"/>
              <a:ea typeface="Calibri"/>
              <a:cs typeface="Calibri"/>
              <a:sym typeface="Calibri"/>
            </a:endParaRPr>
          </a:p>
          <a:p>
            <a:pPr marL="914400" lvl="1" indent="-381000" algn="l" rtl="0">
              <a:spcBef>
                <a:spcPts val="0"/>
              </a:spcBef>
              <a:spcAft>
                <a:spcPts val="0"/>
              </a:spcAft>
              <a:buSzPts val="2400"/>
              <a:buChar char="○"/>
            </a:pPr>
            <a:r>
              <a:rPr lang="en-US" sz="2400" b="1" dirty="0">
                <a:latin typeface="Calibri"/>
                <a:ea typeface="Calibri"/>
                <a:cs typeface="Calibri"/>
                <a:sym typeface="Calibri"/>
              </a:rPr>
              <a:t>Major cause for delays: </a:t>
            </a:r>
            <a:r>
              <a:rPr lang="en-US" sz="2400" dirty="0">
                <a:latin typeface="Calibri"/>
                <a:ea typeface="Calibri"/>
                <a:cs typeface="Calibri"/>
                <a:sym typeface="Calibri"/>
              </a:rPr>
              <a:t>Varies by airline/airport (Details in coming slides)</a:t>
            </a:r>
            <a:endParaRPr sz="2400" dirty="0">
              <a:latin typeface="Calibri"/>
              <a:ea typeface="Calibri"/>
              <a:cs typeface="Calibri"/>
              <a:sym typeface="Calibri"/>
            </a:endParaRPr>
          </a:p>
          <a:p>
            <a:pPr marL="914400" lvl="1" indent="-381000" algn="l" rtl="0">
              <a:spcBef>
                <a:spcPts val="0"/>
              </a:spcBef>
              <a:spcAft>
                <a:spcPts val="0"/>
              </a:spcAft>
              <a:buSzPts val="2400"/>
              <a:buChar char="○"/>
            </a:pPr>
            <a:r>
              <a:rPr lang="en-US" sz="2400" b="1" dirty="0">
                <a:latin typeface="Calibri"/>
                <a:ea typeface="Calibri"/>
                <a:cs typeface="Calibri"/>
                <a:sym typeface="Calibri"/>
              </a:rPr>
              <a:t>Most reliable airline:</a:t>
            </a:r>
            <a:r>
              <a:rPr lang="en-US" sz="2400" dirty="0">
                <a:latin typeface="Calibri"/>
                <a:ea typeface="Calibri"/>
                <a:cs typeface="Calibri"/>
                <a:sym typeface="Calibri"/>
              </a:rPr>
              <a:t> American Airlines at JFK,EWR, &amp; LGA </a:t>
            </a:r>
            <a:endParaRPr sz="2400" dirty="0">
              <a:latin typeface="Calibri"/>
              <a:ea typeface="Calibri"/>
              <a:cs typeface="Calibri"/>
              <a:sym typeface="Calibri"/>
            </a:endParaRPr>
          </a:p>
          <a:p>
            <a:pPr marL="914400" lvl="1" indent="-381000" algn="l" rtl="0">
              <a:spcBef>
                <a:spcPts val="0"/>
              </a:spcBef>
              <a:spcAft>
                <a:spcPts val="0"/>
              </a:spcAft>
              <a:buSzPts val="2400"/>
              <a:buChar char="○"/>
            </a:pPr>
            <a:r>
              <a:rPr lang="en-US" sz="2400" b="1" dirty="0">
                <a:latin typeface="Calibri"/>
                <a:ea typeface="Calibri"/>
                <a:cs typeface="Calibri"/>
                <a:sym typeface="Calibri"/>
              </a:rPr>
              <a:t>Relational findings: </a:t>
            </a:r>
            <a:r>
              <a:rPr lang="en-US" sz="2400" dirty="0">
                <a:latin typeface="Calibri"/>
                <a:ea typeface="Calibri"/>
                <a:cs typeface="Calibri"/>
                <a:sym typeface="Calibri"/>
              </a:rPr>
              <a:t>Direct relations between delays and the delay causing </a:t>
            </a:r>
            <a:endParaRPr sz="2400" dirty="0">
              <a:latin typeface="Calibri"/>
              <a:ea typeface="Calibri"/>
              <a:cs typeface="Calibri"/>
              <a:sym typeface="Calibri"/>
            </a:endParaRPr>
          </a:p>
          <a:p>
            <a:pPr marL="3657600" lvl="0" indent="0" algn="l" rtl="0">
              <a:spcBef>
                <a:spcPts val="0"/>
              </a:spcBef>
              <a:spcAft>
                <a:spcPts val="0"/>
              </a:spcAft>
              <a:buNone/>
            </a:pPr>
            <a:r>
              <a:rPr lang="en-US" sz="2400" dirty="0">
                <a:latin typeface="Calibri"/>
                <a:ea typeface="Calibri"/>
                <a:cs typeface="Calibri"/>
                <a:sym typeface="Calibri"/>
              </a:rPr>
              <a:t>  factors (using initial analysis)</a:t>
            </a:r>
            <a:endParaRPr sz="2400" dirty="0">
              <a:latin typeface="Calibri"/>
              <a:ea typeface="Calibri"/>
              <a:cs typeface="Calibri"/>
              <a:sym typeface="Calibri"/>
            </a:endParaRPr>
          </a:p>
          <a:p>
            <a:pPr marL="914400" lvl="0" indent="0" algn="l" rtl="0">
              <a:spcBef>
                <a:spcPts val="0"/>
              </a:spcBef>
              <a:spcAft>
                <a:spcPts val="0"/>
              </a:spcAft>
              <a:buNone/>
            </a:pPr>
            <a:endParaRPr sz="2400" b="1"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4"/>
          <p:cNvSpPr txBox="1">
            <a:spLocks noGrp="1"/>
          </p:cNvSpPr>
          <p:nvPr>
            <p:ph type="title"/>
          </p:nvPr>
        </p:nvSpPr>
        <p:spPr>
          <a:xfrm>
            <a:off x="0" y="-171825"/>
            <a:ext cx="121920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3800" b="1" i="1"/>
              <a:t>Null Hypothesis – Departure delay only related to weather</a:t>
            </a:r>
            <a:endParaRPr sz="3800" b="1" i="1"/>
          </a:p>
        </p:txBody>
      </p:sp>
      <p:pic>
        <p:nvPicPr>
          <p:cNvPr id="370" name="Google Shape;370;p44"/>
          <p:cNvPicPr preferRelativeResize="0"/>
          <p:nvPr/>
        </p:nvPicPr>
        <p:blipFill>
          <a:blip r:embed="rId3">
            <a:alphaModFix/>
          </a:blip>
          <a:stretch>
            <a:fillRect/>
          </a:stretch>
        </p:blipFill>
        <p:spPr>
          <a:xfrm>
            <a:off x="3876925" y="3922608"/>
            <a:ext cx="4141575" cy="2753641"/>
          </a:xfrm>
          <a:prstGeom prst="rect">
            <a:avLst/>
          </a:prstGeom>
          <a:noFill/>
          <a:ln>
            <a:noFill/>
          </a:ln>
        </p:spPr>
      </p:pic>
      <p:pic>
        <p:nvPicPr>
          <p:cNvPr id="371" name="Google Shape;371;p44"/>
          <p:cNvPicPr preferRelativeResize="0"/>
          <p:nvPr/>
        </p:nvPicPr>
        <p:blipFill>
          <a:blip r:embed="rId4">
            <a:alphaModFix/>
          </a:blip>
          <a:stretch>
            <a:fillRect/>
          </a:stretch>
        </p:blipFill>
        <p:spPr>
          <a:xfrm>
            <a:off x="4237525" y="6600050"/>
            <a:ext cx="4141576" cy="173675"/>
          </a:xfrm>
          <a:prstGeom prst="rect">
            <a:avLst/>
          </a:prstGeom>
          <a:noFill/>
          <a:ln>
            <a:noFill/>
          </a:ln>
        </p:spPr>
      </p:pic>
      <p:pic>
        <p:nvPicPr>
          <p:cNvPr id="372" name="Google Shape;372;p44"/>
          <p:cNvPicPr preferRelativeResize="0"/>
          <p:nvPr/>
        </p:nvPicPr>
        <p:blipFill>
          <a:blip r:embed="rId5">
            <a:alphaModFix/>
          </a:blip>
          <a:stretch>
            <a:fillRect/>
          </a:stretch>
        </p:blipFill>
        <p:spPr>
          <a:xfrm>
            <a:off x="8010750" y="878775"/>
            <a:ext cx="4053175" cy="2729900"/>
          </a:xfrm>
          <a:prstGeom prst="rect">
            <a:avLst/>
          </a:prstGeom>
          <a:noFill/>
          <a:ln>
            <a:noFill/>
          </a:ln>
        </p:spPr>
      </p:pic>
      <p:pic>
        <p:nvPicPr>
          <p:cNvPr id="373" name="Google Shape;373;p44"/>
          <p:cNvPicPr preferRelativeResize="0"/>
          <p:nvPr/>
        </p:nvPicPr>
        <p:blipFill>
          <a:blip r:embed="rId6">
            <a:alphaModFix/>
          </a:blip>
          <a:stretch>
            <a:fillRect/>
          </a:stretch>
        </p:blipFill>
        <p:spPr>
          <a:xfrm>
            <a:off x="8435575" y="3599625"/>
            <a:ext cx="3365401" cy="173675"/>
          </a:xfrm>
          <a:prstGeom prst="rect">
            <a:avLst/>
          </a:prstGeom>
          <a:noFill/>
          <a:ln>
            <a:noFill/>
          </a:ln>
        </p:spPr>
      </p:pic>
      <p:pic>
        <p:nvPicPr>
          <p:cNvPr id="374" name="Google Shape;374;p44"/>
          <p:cNvPicPr preferRelativeResize="0"/>
          <p:nvPr/>
        </p:nvPicPr>
        <p:blipFill>
          <a:blip r:embed="rId7">
            <a:alphaModFix/>
          </a:blip>
          <a:stretch>
            <a:fillRect/>
          </a:stretch>
        </p:blipFill>
        <p:spPr>
          <a:xfrm>
            <a:off x="4010700" y="899285"/>
            <a:ext cx="4141576" cy="2729877"/>
          </a:xfrm>
          <a:prstGeom prst="rect">
            <a:avLst/>
          </a:prstGeom>
          <a:noFill/>
          <a:ln>
            <a:noFill/>
          </a:ln>
        </p:spPr>
      </p:pic>
      <p:pic>
        <p:nvPicPr>
          <p:cNvPr id="375" name="Google Shape;375;p44"/>
          <p:cNvPicPr preferRelativeResize="0"/>
          <p:nvPr/>
        </p:nvPicPr>
        <p:blipFill>
          <a:blip r:embed="rId8">
            <a:alphaModFix/>
          </a:blip>
          <a:stretch>
            <a:fillRect/>
          </a:stretch>
        </p:blipFill>
        <p:spPr>
          <a:xfrm>
            <a:off x="4464400" y="3599625"/>
            <a:ext cx="3259274" cy="173675"/>
          </a:xfrm>
          <a:prstGeom prst="rect">
            <a:avLst/>
          </a:prstGeom>
          <a:noFill/>
          <a:ln>
            <a:noFill/>
          </a:ln>
        </p:spPr>
      </p:pic>
      <p:pic>
        <p:nvPicPr>
          <p:cNvPr id="376" name="Google Shape;376;p44"/>
          <p:cNvPicPr preferRelativeResize="0"/>
          <p:nvPr/>
        </p:nvPicPr>
        <p:blipFill>
          <a:blip r:embed="rId9">
            <a:alphaModFix/>
          </a:blip>
          <a:stretch>
            <a:fillRect/>
          </a:stretch>
        </p:blipFill>
        <p:spPr>
          <a:xfrm>
            <a:off x="8229250" y="3827250"/>
            <a:ext cx="3822600" cy="2753650"/>
          </a:xfrm>
          <a:prstGeom prst="rect">
            <a:avLst/>
          </a:prstGeom>
          <a:noFill/>
          <a:ln>
            <a:noFill/>
          </a:ln>
        </p:spPr>
      </p:pic>
      <p:pic>
        <p:nvPicPr>
          <p:cNvPr id="377" name="Google Shape;377;p44"/>
          <p:cNvPicPr preferRelativeResize="0"/>
          <p:nvPr/>
        </p:nvPicPr>
        <p:blipFill>
          <a:blip r:embed="rId10">
            <a:alphaModFix/>
          </a:blip>
          <a:stretch>
            <a:fillRect/>
          </a:stretch>
        </p:blipFill>
        <p:spPr>
          <a:xfrm>
            <a:off x="8686450" y="6600050"/>
            <a:ext cx="3365401" cy="173675"/>
          </a:xfrm>
          <a:prstGeom prst="rect">
            <a:avLst/>
          </a:prstGeom>
          <a:noFill/>
          <a:ln>
            <a:noFill/>
          </a:ln>
        </p:spPr>
      </p:pic>
      <p:sp>
        <p:nvSpPr>
          <p:cNvPr id="378" name="Google Shape;378;p44"/>
          <p:cNvSpPr txBox="1"/>
          <p:nvPr/>
        </p:nvSpPr>
        <p:spPr>
          <a:xfrm>
            <a:off x="93821" y="1641210"/>
            <a:ext cx="3259200" cy="779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Regression and </a:t>
            </a:r>
            <a:endParaRPr sz="2800">
              <a:solidFill>
                <a:schemeClr val="dk1"/>
              </a:solidFill>
              <a:latin typeface="Calibri"/>
              <a:ea typeface="Calibri"/>
              <a:cs typeface="Calibri"/>
              <a:sym typeface="Calibri"/>
            </a:endParaRPr>
          </a:p>
          <a:p>
            <a:pPr marL="0" marR="0" lvl="0" indent="0" algn="ctr" rtl="0">
              <a:spcBef>
                <a:spcPts val="0"/>
              </a:spcBef>
              <a:spcAft>
                <a:spcPts val="0"/>
              </a:spcAft>
              <a:buNone/>
            </a:pPr>
            <a:r>
              <a:rPr lang="en-US" sz="2800">
                <a:solidFill>
                  <a:schemeClr val="dk1"/>
                </a:solidFill>
                <a:latin typeface="Calibri"/>
                <a:ea typeface="Calibri"/>
                <a:cs typeface="Calibri"/>
                <a:sym typeface="Calibri"/>
              </a:rPr>
              <a:t>t-test results</a:t>
            </a:r>
            <a:endParaRPr sz="2800"/>
          </a:p>
        </p:txBody>
      </p:sp>
      <p:sp>
        <p:nvSpPr>
          <p:cNvPr id="379" name="Google Shape;379;p44"/>
          <p:cNvSpPr txBox="1"/>
          <p:nvPr/>
        </p:nvSpPr>
        <p:spPr>
          <a:xfrm>
            <a:off x="93825" y="4015486"/>
            <a:ext cx="3532200" cy="1873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2800">
                <a:solidFill>
                  <a:schemeClr val="dk1"/>
                </a:solidFill>
                <a:latin typeface="Calibri"/>
                <a:ea typeface="Calibri"/>
                <a:cs typeface="Calibri"/>
                <a:sym typeface="Calibri"/>
              </a:rPr>
              <a:t>Conclusion:</a:t>
            </a:r>
            <a:endParaRPr sz="2800"/>
          </a:p>
          <a:p>
            <a:pPr marL="0" marR="0" lvl="0" indent="0" algn="ctr" rtl="0">
              <a:spcBef>
                <a:spcPts val="0"/>
              </a:spcBef>
              <a:spcAft>
                <a:spcPts val="0"/>
              </a:spcAft>
              <a:buNone/>
            </a:pPr>
            <a:r>
              <a:rPr lang="en-US" sz="2800" b="1">
                <a:solidFill>
                  <a:srgbClr val="0070C0"/>
                </a:solidFill>
                <a:latin typeface="Calibri"/>
                <a:ea typeface="Calibri"/>
                <a:cs typeface="Calibri"/>
                <a:sym typeface="Calibri"/>
              </a:rPr>
              <a:t>It shows that we cannot accept null hypothesis</a:t>
            </a:r>
            <a:endParaRPr sz="28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4"/>
        <p:cNvGrpSpPr/>
        <p:nvPr/>
      </p:nvGrpSpPr>
      <p:grpSpPr>
        <a:xfrm>
          <a:off x="0" y="0"/>
          <a:ext cx="0" cy="0"/>
          <a:chOff x="0" y="0"/>
          <a:chExt cx="0" cy="0"/>
        </a:xfrm>
      </p:grpSpPr>
      <p:pic>
        <p:nvPicPr>
          <p:cNvPr id="385" name="Google Shape;385;p45"/>
          <p:cNvPicPr preferRelativeResize="0"/>
          <p:nvPr/>
        </p:nvPicPr>
        <p:blipFill rotWithShape="1">
          <a:blip r:embed="rId3">
            <a:alphaModFix/>
          </a:blip>
          <a:srcRect l="20289" r="8768"/>
          <a:stretch/>
        </p:blipFill>
        <p:spPr>
          <a:xfrm>
            <a:off x="838200" y="-3810"/>
            <a:ext cx="9928859" cy="6858001"/>
          </a:xfrm>
          <a:prstGeom prst="rect">
            <a:avLst/>
          </a:prstGeom>
          <a:noFill/>
          <a:ln>
            <a:noFill/>
          </a:ln>
        </p:spPr>
      </p:pic>
      <p:pic>
        <p:nvPicPr>
          <p:cNvPr id="386" name="Google Shape;386;p45"/>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387" name="Google Shape;387;p45"/>
          <p:cNvSpPr txBox="1"/>
          <p:nvPr/>
        </p:nvSpPr>
        <p:spPr>
          <a:xfrm>
            <a:off x="3022883" y="709791"/>
            <a:ext cx="5875200" cy="708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alibri"/>
                <a:ea typeface="Calibri"/>
                <a:cs typeface="Calibri"/>
                <a:sym typeface="Calibri"/>
              </a:rPr>
              <a:t>Data Analysis</a:t>
            </a:r>
            <a:endParaRPr sz="4000" b="1">
              <a:solidFill>
                <a:schemeClr val="lt1"/>
              </a:solidFill>
              <a:latin typeface="Calibri"/>
              <a:ea typeface="Calibri"/>
              <a:cs typeface="Calibri"/>
              <a:sym typeface="Calibri"/>
            </a:endParaRPr>
          </a:p>
          <a:p>
            <a:pPr marL="0" marR="0" lvl="0" indent="0" algn="ctr" rtl="0">
              <a:spcBef>
                <a:spcPts val="0"/>
              </a:spcBef>
              <a:spcAft>
                <a:spcPts val="0"/>
              </a:spcAft>
              <a:buNone/>
            </a:pPr>
            <a:r>
              <a:rPr lang="en-US" sz="4000" b="1">
                <a:solidFill>
                  <a:schemeClr val="lt1"/>
                </a:solidFill>
                <a:latin typeface="Calibri"/>
                <a:ea typeface="Calibri"/>
                <a:cs typeface="Calibri"/>
                <a:sym typeface="Calibri"/>
              </a:rPr>
              <a:t>Consolidated Observations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2"/>
        <p:cNvGrpSpPr/>
        <p:nvPr/>
      </p:nvGrpSpPr>
      <p:grpSpPr>
        <a:xfrm>
          <a:off x="0" y="0"/>
          <a:ext cx="0" cy="0"/>
          <a:chOff x="0" y="0"/>
          <a:chExt cx="0" cy="0"/>
        </a:xfrm>
      </p:grpSpPr>
      <p:sp>
        <p:nvSpPr>
          <p:cNvPr id="393" name="Google Shape;393;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46"/>
          <p:cNvSpPr/>
          <p:nvPr/>
        </p:nvSpPr>
        <p:spPr>
          <a:xfrm>
            <a:off x="551553" y="304802"/>
            <a:ext cx="11097349" cy="1573149"/>
          </a:xfrm>
          <a:prstGeom prst="rect">
            <a:avLst/>
          </a:prstGeom>
          <a:solidFill>
            <a:schemeClr val="lt1"/>
          </a:solidFill>
          <a:ln w="12700" cap="flat" cmpd="sng">
            <a:solidFill>
              <a:srgbClr val="EFEFEF"/>
            </a:solidFill>
            <a:prstDash val="solid"/>
            <a:miter lim="800000"/>
            <a:headEnd type="none" w="sm" len="sm"/>
            <a:tailEnd type="none" w="sm" len="sm"/>
          </a:ln>
          <a:effectLst>
            <a:outerShdw blurRad="50800" dist="38100" dir="2700000" algn="tl" rotWithShape="0">
              <a:srgbClr val="C5C2C2">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395" name="Google Shape;395;p46"/>
          <p:cNvSpPr txBox="1"/>
          <p:nvPr/>
        </p:nvSpPr>
        <p:spPr>
          <a:xfrm>
            <a:off x="622800" y="405575"/>
            <a:ext cx="11497200" cy="137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dk1"/>
                </a:solidFill>
                <a:latin typeface="Calibri"/>
                <a:ea typeface="Calibri"/>
                <a:cs typeface="Calibri"/>
                <a:sym typeface="Calibri"/>
              </a:rPr>
              <a:t>View on Airport delay (by Number of Aircrafts) - American</a:t>
            </a:r>
            <a:endParaRPr/>
          </a:p>
        </p:txBody>
      </p:sp>
      <p:sp>
        <p:nvSpPr>
          <p:cNvPr id="396" name="Google Shape;396;p46"/>
          <p:cNvSpPr/>
          <p:nvPr/>
        </p:nvSpPr>
        <p:spPr>
          <a:xfrm>
            <a:off x="494784" y="764424"/>
            <a:ext cx="128016" cy="653903"/>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397" name="Google Shape;397;p46"/>
          <p:cNvPicPr preferRelativeResize="0"/>
          <p:nvPr/>
        </p:nvPicPr>
        <p:blipFill rotWithShape="1">
          <a:blip r:embed="rId3">
            <a:alphaModFix/>
          </a:blip>
          <a:srcRect/>
          <a:stretch/>
        </p:blipFill>
        <p:spPr>
          <a:xfrm>
            <a:off x="558792" y="2143337"/>
            <a:ext cx="5431536" cy="2145457"/>
          </a:xfrm>
          <a:prstGeom prst="rect">
            <a:avLst/>
          </a:prstGeom>
          <a:noFill/>
          <a:ln>
            <a:noFill/>
          </a:ln>
        </p:spPr>
      </p:pic>
      <p:pic>
        <p:nvPicPr>
          <p:cNvPr id="398" name="Google Shape;398;p46"/>
          <p:cNvPicPr preferRelativeResize="0"/>
          <p:nvPr/>
        </p:nvPicPr>
        <p:blipFill rotWithShape="1">
          <a:blip r:embed="rId4">
            <a:alphaModFix/>
          </a:blip>
          <a:srcRect/>
          <a:stretch/>
        </p:blipFill>
        <p:spPr>
          <a:xfrm>
            <a:off x="6201672" y="2143337"/>
            <a:ext cx="5431536" cy="2118298"/>
          </a:xfrm>
          <a:prstGeom prst="rect">
            <a:avLst/>
          </a:prstGeom>
          <a:noFill/>
          <a:ln>
            <a:noFill/>
          </a:ln>
        </p:spPr>
      </p:pic>
      <p:pic>
        <p:nvPicPr>
          <p:cNvPr id="399" name="Google Shape;399;p46"/>
          <p:cNvPicPr preferRelativeResize="0"/>
          <p:nvPr/>
        </p:nvPicPr>
        <p:blipFill rotWithShape="1">
          <a:blip r:embed="rId5">
            <a:alphaModFix/>
          </a:blip>
          <a:srcRect/>
          <a:stretch/>
        </p:blipFill>
        <p:spPr>
          <a:xfrm>
            <a:off x="3438316" y="4500828"/>
            <a:ext cx="2269632" cy="1824463"/>
          </a:xfrm>
          <a:prstGeom prst="rect">
            <a:avLst/>
          </a:prstGeom>
          <a:noFill/>
          <a:ln>
            <a:noFill/>
          </a:ln>
        </p:spPr>
      </p:pic>
      <p:pic>
        <p:nvPicPr>
          <p:cNvPr id="400" name="Google Shape;400;p46"/>
          <p:cNvPicPr preferRelativeResize="0"/>
          <p:nvPr/>
        </p:nvPicPr>
        <p:blipFill rotWithShape="1">
          <a:blip r:embed="rId6">
            <a:alphaModFix/>
          </a:blip>
          <a:srcRect/>
          <a:stretch/>
        </p:blipFill>
        <p:spPr>
          <a:xfrm>
            <a:off x="753494" y="4521187"/>
            <a:ext cx="1931329" cy="1724656"/>
          </a:xfrm>
          <a:prstGeom prst="rect">
            <a:avLst/>
          </a:prstGeom>
          <a:noFill/>
          <a:ln>
            <a:noFill/>
          </a:ln>
        </p:spPr>
      </p:pic>
      <p:pic>
        <p:nvPicPr>
          <p:cNvPr id="401" name="Google Shape;401;p46"/>
          <p:cNvPicPr preferRelativeResize="0"/>
          <p:nvPr/>
        </p:nvPicPr>
        <p:blipFill rotWithShape="1">
          <a:blip r:embed="rId7">
            <a:alphaModFix/>
          </a:blip>
          <a:srcRect/>
          <a:stretch/>
        </p:blipFill>
        <p:spPr>
          <a:xfrm>
            <a:off x="6484054" y="4452268"/>
            <a:ext cx="1942723" cy="1821775"/>
          </a:xfrm>
          <a:prstGeom prst="rect">
            <a:avLst/>
          </a:prstGeom>
          <a:noFill/>
          <a:ln>
            <a:noFill/>
          </a:ln>
        </p:spPr>
      </p:pic>
      <p:pic>
        <p:nvPicPr>
          <p:cNvPr id="402" name="Google Shape;402;p46"/>
          <p:cNvPicPr preferRelativeResize="0"/>
          <p:nvPr/>
        </p:nvPicPr>
        <p:blipFill rotWithShape="1">
          <a:blip r:embed="rId8">
            <a:alphaModFix/>
          </a:blip>
          <a:srcRect/>
          <a:stretch/>
        </p:blipFill>
        <p:spPr>
          <a:xfrm>
            <a:off x="9340525" y="4540025"/>
            <a:ext cx="2041601" cy="1724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7"/>
        <p:cNvGrpSpPr/>
        <p:nvPr/>
      </p:nvGrpSpPr>
      <p:grpSpPr>
        <a:xfrm>
          <a:off x="0" y="0"/>
          <a:ext cx="0" cy="0"/>
          <a:chOff x="0" y="0"/>
          <a:chExt cx="0" cy="0"/>
        </a:xfrm>
      </p:grpSpPr>
      <p:sp>
        <p:nvSpPr>
          <p:cNvPr id="408" name="Google Shape;408;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9" name="Google Shape;409;p47"/>
          <p:cNvSpPr/>
          <p:nvPr/>
        </p:nvSpPr>
        <p:spPr>
          <a:xfrm>
            <a:off x="551553" y="304802"/>
            <a:ext cx="11097300" cy="1573200"/>
          </a:xfrm>
          <a:prstGeom prst="rect">
            <a:avLst/>
          </a:prstGeom>
          <a:solidFill>
            <a:schemeClr val="lt1"/>
          </a:solidFill>
          <a:ln w="12700" cap="flat" cmpd="sng">
            <a:solidFill>
              <a:srgbClr val="EFEFEF"/>
            </a:solidFill>
            <a:prstDash val="solid"/>
            <a:miter lim="800000"/>
            <a:headEnd type="none" w="sm" len="sm"/>
            <a:tailEnd type="none" w="sm" len="sm"/>
          </a:ln>
          <a:effectLst>
            <a:outerShdw blurRad="50800" dist="38100" dir="2700000" algn="tl" rotWithShape="0">
              <a:srgbClr val="C5C2C2">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0" name="Google Shape;410;p47"/>
          <p:cNvSpPr/>
          <p:nvPr/>
        </p:nvSpPr>
        <p:spPr>
          <a:xfrm>
            <a:off x="494784" y="764424"/>
            <a:ext cx="128100" cy="6540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411" name="Google Shape;411;p47"/>
          <p:cNvPicPr preferRelativeResize="0"/>
          <p:nvPr/>
        </p:nvPicPr>
        <p:blipFill>
          <a:blip r:embed="rId3">
            <a:alphaModFix/>
          </a:blip>
          <a:stretch>
            <a:fillRect/>
          </a:stretch>
        </p:blipFill>
        <p:spPr>
          <a:xfrm>
            <a:off x="6326025" y="2080422"/>
            <a:ext cx="5322826" cy="2354183"/>
          </a:xfrm>
          <a:prstGeom prst="rect">
            <a:avLst/>
          </a:prstGeom>
          <a:noFill/>
          <a:ln>
            <a:noFill/>
          </a:ln>
        </p:spPr>
      </p:pic>
      <p:pic>
        <p:nvPicPr>
          <p:cNvPr id="412" name="Google Shape;412;p47"/>
          <p:cNvPicPr preferRelativeResize="0"/>
          <p:nvPr/>
        </p:nvPicPr>
        <p:blipFill>
          <a:blip r:embed="rId4">
            <a:alphaModFix/>
          </a:blip>
          <a:stretch>
            <a:fillRect/>
          </a:stretch>
        </p:blipFill>
        <p:spPr>
          <a:xfrm>
            <a:off x="221800" y="2062750"/>
            <a:ext cx="5398750" cy="2389525"/>
          </a:xfrm>
          <a:prstGeom prst="rect">
            <a:avLst/>
          </a:prstGeom>
          <a:noFill/>
          <a:ln>
            <a:noFill/>
          </a:ln>
        </p:spPr>
      </p:pic>
      <p:pic>
        <p:nvPicPr>
          <p:cNvPr id="413" name="Google Shape;413;p47"/>
          <p:cNvPicPr preferRelativeResize="0"/>
          <p:nvPr/>
        </p:nvPicPr>
        <p:blipFill>
          <a:blip r:embed="rId5">
            <a:alphaModFix/>
          </a:blip>
          <a:stretch>
            <a:fillRect/>
          </a:stretch>
        </p:blipFill>
        <p:spPr>
          <a:xfrm>
            <a:off x="342250" y="4637025"/>
            <a:ext cx="1870325" cy="1727225"/>
          </a:xfrm>
          <a:prstGeom prst="rect">
            <a:avLst/>
          </a:prstGeom>
          <a:noFill/>
          <a:ln>
            <a:noFill/>
          </a:ln>
        </p:spPr>
      </p:pic>
      <p:pic>
        <p:nvPicPr>
          <p:cNvPr id="414" name="Google Shape;414;p47"/>
          <p:cNvPicPr preferRelativeResize="0"/>
          <p:nvPr/>
        </p:nvPicPr>
        <p:blipFill>
          <a:blip r:embed="rId6">
            <a:alphaModFix/>
          </a:blip>
          <a:stretch>
            <a:fillRect/>
          </a:stretch>
        </p:blipFill>
        <p:spPr>
          <a:xfrm>
            <a:off x="6637300" y="4737847"/>
            <a:ext cx="1920751" cy="1727225"/>
          </a:xfrm>
          <a:prstGeom prst="rect">
            <a:avLst/>
          </a:prstGeom>
          <a:noFill/>
          <a:ln>
            <a:noFill/>
          </a:ln>
        </p:spPr>
      </p:pic>
      <p:pic>
        <p:nvPicPr>
          <p:cNvPr id="415" name="Google Shape;415;p47"/>
          <p:cNvPicPr preferRelativeResize="0"/>
          <p:nvPr/>
        </p:nvPicPr>
        <p:blipFill>
          <a:blip r:embed="rId7">
            <a:alphaModFix/>
          </a:blip>
          <a:stretch>
            <a:fillRect/>
          </a:stretch>
        </p:blipFill>
        <p:spPr>
          <a:xfrm>
            <a:off x="9728575" y="4713225"/>
            <a:ext cx="1796900" cy="1811875"/>
          </a:xfrm>
          <a:prstGeom prst="rect">
            <a:avLst/>
          </a:prstGeom>
          <a:noFill/>
          <a:ln>
            <a:noFill/>
          </a:ln>
        </p:spPr>
      </p:pic>
      <p:pic>
        <p:nvPicPr>
          <p:cNvPr id="416" name="Google Shape;416;p47"/>
          <p:cNvPicPr preferRelativeResize="0"/>
          <p:nvPr/>
        </p:nvPicPr>
        <p:blipFill>
          <a:blip r:embed="rId8">
            <a:alphaModFix/>
          </a:blip>
          <a:stretch>
            <a:fillRect/>
          </a:stretch>
        </p:blipFill>
        <p:spPr>
          <a:xfrm>
            <a:off x="3383100" y="4637025"/>
            <a:ext cx="2083674" cy="1811875"/>
          </a:xfrm>
          <a:prstGeom prst="rect">
            <a:avLst/>
          </a:prstGeom>
          <a:noFill/>
          <a:ln>
            <a:noFill/>
          </a:ln>
        </p:spPr>
      </p:pic>
      <p:sp>
        <p:nvSpPr>
          <p:cNvPr id="417" name="Google Shape;417;p47"/>
          <p:cNvSpPr txBox="1"/>
          <p:nvPr/>
        </p:nvSpPr>
        <p:spPr>
          <a:xfrm>
            <a:off x="868675" y="405575"/>
            <a:ext cx="10780200" cy="13716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None/>
            </a:pPr>
            <a:r>
              <a:rPr lang="en-US" sz="3600" b="1">
                <a:solidFill>
                  <a:schemeClr val="dk1"/>
                </a:solidFill>
                <a:latin typeface="Calibri"/>
                <a:ea typeface="Calibri"/>
                <a:cs typeface="Calibri"/>
                <a:sym typeface="Calibri"/>
              </a:rPr>
              <a:t>View on Airport delay (by Number of Aircrafts) - Delta</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48"/>
          <p:cNvSpPr txBox="1">
            <a:spLocks noGrp="1"/>
          </p:cNvSpPr>
          <p:nvPr>
            <p:ph type="ctrTitle"/>
          </p:nvPr>
        </p:nvSpPr>
        <p:spPr>
          <a:xfrm>
            <a:off x="152400" y="68225"/>
            <a:ext cx="8956500" cy="6969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4200" b="1" dirty="0"/>
              <a:t>Post Analysis</a:t>
            </a:r>
            <a:endParaRPr sz="4200" b="1" dirty="0"/>
          </a:p>
        </p:txBody>
      </p:sp>
      <p:sp>
        <p:nvSpPr>
          <p:cNvPr id="424" name="Google Shape;424;p48"/>
          <p:cNvSpPr txBox="1"/>
          <p:nvPr/>
        </p:nvSpPr>
        <p:spPr>
          <a:xfrm>
            <a:off x="285931" y="765125"/>
            <a:ext cx="11263800" cy="5072700"/>
          </a:xfrm>
          <a:prstGeom prst="rect">
            <a:avLst/>
          </a:prstGeom>
          <a:noFill/>
          <a:ln>
            <a:noFill/>
          </a:ln>
        </p:spPr>
        <p:txBody>
          <a:bodyPr spcFirstLastPara="1" wrap="square" lIns="91425" tIns="91425" rIns="91425" bIns="91425" anchor="t" anchorCtr="0">
            <a:noAutofit/>
          </a:bodyPr>
          <a:lstStyle/>
          <a:p>
            <a:pPr marL="914400" lvl="0" indent="0" algn="l" rtl="0">
              <a:spcBef>
                <a:spcPts val="0"/>
              </a:spcBef>
              <a:spcAft>
                <a:spcPts val="0"/>
              </a:spcAft>
              <a:buNone/>
            </a:pP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What went well: </a:t>
            </a:r>
            <a:endParaRPr sz="1800" dirty="0">
              <a:latin typeface="Calibri"/>
              <a:ea typeface="Calibri"/>
              <a:cs typeface="Calibri"/>
              <a:sym typeface="Calibri"/>
            </a:endParaRPr>
          </a:p>
          <a:p>
            <a:pPr marL="914400" lvl="1" indent="-342900" algn="l" rtl="0">
              <a:spcBef>
                <a:spcPts val="0"/>
              </a:spcBef>
              <a:spcAft>
                <a:spcPts val="0"/>
              </a:spcAft>
              <a:buSzPts val="1800"/>
              <a:buFont typeface="Calibri"/>
              <a:buChar char="○"/>
            </a:pPr>
            <a:r>
              <a:rPr lang="en-US" sz="1800" dirty="0">
                <a:latin typeface="Calibri"/>
                <a:ea typeface="Calibri"/>
                <a:cs typeface="Calibri"/>
                <a:sym typeface="Calibri"/>
              </a:rPr>
              <a:t>Dividing Group Work: worked with each other’s strengths</a:t>
            </a:r>
            <a:endParaRPr sz="1800" dirty="0">
              <a:latin typeface="Calibri"/>
              <a:ea typeface="Calibri"/>
              <a:cs typeface="Calibri"/>
              <a:sym typeface="Calibri"/>
            </a:endParaRPr>
          </a:p>
          <a:p>
            <a:pPr marL="914400" lvl="1" indent="-342900" algn="l" rtl="0">
              <a:spcBef>
                <a:spcPts val="0"/>
              </a:spcBef>
              <a:spcAft>
                <a:spcPts val="0"/>
              </a:spcAft>
              <a:buSzPts val="1800"/>
              <a:buFont typeface="Calibri"/>
              <a:buChar char="○"/>
            </a:pPr>
            <a:r>
              <a:rPr lang="en-US" sz="1800" dirty="0">
                <a:latin typeface="Calibri"/>
                <a:ea typeface="Calibri"/>
                <a:cs typeface="Calibri"/>
                <a:sym typeface="Calibri"/>
              </a:rPr>
              <a:t>Group Communication </a:t>
            </a:r>
          </a:p>
          <a:p>
            <a:pPr marL="571500" lvl="1" algn="l" rtl="0">
              <a:spcBef>
                <a:spcPts val="0"/>
              </a:spcBef>
              <a:spcAft>
                <a:spcPts val="0"/>
              </a:spcAft>
              <a:buSzPts val="1800"/>
            </a:pPr>
            <a:endParaRPr lang="en-US" sz="1800" dirty="0">
              <a:latin typeface="Calibri"/>
              <a:ea typeface="Calibri"/>
              <a:cs typeface="Calibri"/>
              <a:sym typeface="Calibri"/>
            </a:endParaRPr>
          </a:p>
          <a:p>
            <a:pPr marL="457200" lvl="0" indent="-342900">
              <a:buSzPts val="1800"/>
              <a:buFont typeface="Calibri"/>
              <a:buChar char="●"/>
            </a:pPr>
            <a:r>
              <a:rPr lang="en-US" sz="1800" dirty="0">
                <a:latin typeface="Calibri"/>
                <a:ea typeface="Calibri"/>
                <a:cs typeface="Calibri"/>
                <a:sym typeface="Calibri"/>
              </a:rPr>
              <a:t>What need improvement:</a:t>
            </a:r>
          </a:p>
          <a:p>
            <a:pPr marL="914400" lvl="1" indent="-342900">
              <a:buSzPts val="1800"/>
              <a:buFont typeface="Calibri"/>
              <a:buChar char="○"/>
            </a:pPr>
            <a:r>
              <a:rPr lang="en-US" sz="1800" dirty="0">
                <a:latin typeface="Calibri"/>
                <a:ea typeface="Calibri"/>
                <a:cs typeface="Calibri"/>
                <a:sym typeface="Calibri"/>
              </a:rPr>
              <a:t>Don’t get bogged down with data </a:t>
            </a:r>
          </a:p>
          <a:p>
            <a:pPr marL="914400" lvl="1" indent="-342900">
              <a:buSzPts val="1800"/>
              <a:buFont typeface="Calibri"/>
              <a:buChar char="○"/>
            </a:pPr>
            <a:r>
              <a:rPr lang="en-US" sz="1800" dirty="0">
                <a:latin typeface="Calibri"/>
                <a:ea typeface="Calibri"/>
                <a:cs typeface="Calibri"/>
                <a:sym typeface="Calibri"/>
              </a:rPr>
              <a:t>Diving deeper into flight delays for more airlines and airports</a:t>
            </a:r>
          </a:p>
          <a:p>
            <a:pPr marL="914400" lvl="1" indent="-342900" algn="l" rtl="0">
              <a:spcBef>
                <a:spcPts val="0"/>
              </a:spcBef>
              <a:spcAft>
                <a:spcPts val="0"/>
              </a:spcAft>
              <a:buSzPts val="1800"/>
              <a:buFont typeface="Calibri"/>
              <a:buChar char="○"/>
            </a:pPr>
            <a:endParaRPr sz="1800" dirty="0">
              <a:latin typeface="Calibri"/>
              <a:ea typeface="Calibri"/>
              <a:cs typeface="Calibri"/>
              <a:sym typeface="Calibri"/>
            </a:endParaRPr>
          </a:p>
          <a:p>
            <a:pPr marL="0" lvl="0" indent="0" algn="l" rtl="0">
              <a:spcBef>
                <a:spcPts val="0"/>
              </a:spcBef>
              <a:spcAft>
                <a:spcPts val="0"/>
              </a:spcAft>
              <a:buNone/>
            </a:pP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What should have helped:</a:t>
            </a:r>
            <a:endParaRPr sz="1800" dirty="0">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Data storage solution would have been great help</a:t>
            </a:r>
            <a:endParaRPr sz="1800" dirty="0">
              <a:solidFill>
                <a:schemeClr val="dk1"/>
              </a:solidFill>
              <a:latin typeface="Calibri"/>
              <a:ea typeface="Calibri"/>
              <a:cs typeface="Calibri"/>
              <a:sym typeface="Calibri"/>
            </a:endParaRPr>
          </a:p>
          <a:p>
            <a:pPr marL="914400" lvl="1" indent="-342900" algn="l" rtl="0">
              <a:spcBef>
                <a:spcPts val="0"/>
              </a:spcBef>
              <a:spcAft>
                <a:spcPts val="0"/>
              </a:spcAft>
              <a:buClr>
                <a:schemeClr val="dk1"/>
              </a:buClr>
              <a:buSzPts val="1800"/>
              <a:buFont typeface="Calibri"/>
              <a:buChar char="○"/>
            </a:pPr>
            <a:r>
              <a:rPr lang="en-US" sz="1800" dirty="0">
                <a:solidFill>
                  <a:schemeClr val="dk1"/>
                </a:solidFill>
                <a:latin typeface="Calibri"/>
                <a:ea typeface="Calibri"/>
                <a:cs typeface="Calibri"/>
                <a:sym typeface="Calibri"/>
              </a:rPr>
              <a:t>Good understanding of HTML and </a:t>
            </a:r>
            <a:r>
              <a:rPr lang="en-US" sz="1800" dirty="0" err="1">
                <a:solidFill>
                  <a:schemeClr val="dk1"/>
                </a:solidFill>
                <a:latin typeface="Calibri"/>
                <a:ea typeface="Calibri"/>
                <a:cs typeface="Calibri"/>
                <a:sym typeface="Calibri"/>
              </a:rPr>
              <a:t>Javascript</a:t>
            </a:r>
            <a:endParaRPr sz="1800" dirty="0">
              <a:latin typeface="Calibri"/>
              <a:ea typeface="Calibri"/>
              <a:cs typeface="Calibri"/>
              <a:sym typeface="Calibri"/>
            </a:endParaRPr>
          </a:p>
          <a:p>
            <a:pPr marL="0" lvl="0" indent="0" algn="l" rtl="0">
              <a:spcBef>
                <a:spcPts val="0"/>
              </a:spcBef>
              <a:spcAft>
                <a:spcPts val="0"/>
              </a:spcAft>
              <a:buNone/>
            </a:pPr>
            <a:endParaRPr sz="1800" b="1" dirty="0">
              <a:latin typeface="Calibri"/>
              <a:ea typeface="Calibri"/>
              <a:cs typeface="Calibri"/>
              <a:sym typeface="Calibri"/>
            </a:endParaRPr>
          </a:p>
          <a:p>
            <a:pPr marL="0" lvl="0" indent="0" algn="l" rtl="0">
              <a:spcBef>
                <a:spcPts val="0"/>
              </a:spcBef>
              <a:spcAft>
                <a:spcPts val="0"/>
              </a:spcAft>
              <a:buNone/>
            </a:pPr>
            <a:r>
              <a:rPr lang="en-US" sz="1800" b="1" dirty="0">
                <a:latin typeface="Calibri"/>
                <a:ea typeface="Calibri"/>
                <a:cs typeface="Calibri"/>
                <a:sym typeface="Calibri"/>
              </a:rPr>
              <a:t>Research Next:</a:t>
            </a:r>
            <a:r>
              <a:rPr lang="en-US" sz="1800" dirty="0">
                <a:latin typeface="Calibri"/>
                <a:ea typeface="Calibri"/>
                <a:cs typeface="Calibri"/>
                <a:sym typeface="Calibri"/>
              </a:rPr>
              <a:t> </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Examine flight patterns with weather API by creating a heatmap of flight delays across the country</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Coordinating top delay destinations to heatmap across the US</a:t>
            </a:r>
            <a:endParaRPr sz="1800" dirty="0">
              <a:latin typeface="Calibri"/>
              <a:ea typeface="Calibri"/>
              <a:cs typeface="Calibri"/>
              <a:sym typeface="Calibri"/>
            </a:endParaRPr>
          </a:p>
          <a:p>
            <a:pPr marL="457200" lvl="0" indent="-342900" algn="l" rtl="0">
              <a:spcBef>
                <a:spcPts val="0"/>
              </a:spcBef>
              <a:spcAft>
                <a:spcPts val="0"/>
              </a:spcAft>
              <a:buSzPts val="1800"/>
              <a:buFont typeface="Calibri"/>
              <a:buChar char="●"/>
            </a:pPr>
            <a:r>
              <a:rPr lang="en-US" sz="1800" dirty="0">
                <a:latin typeface="Calibri"/>
                <a:ea typeface="Calibri"/>
                <a:cs typeface="Calibri"/>
                <a:sym typeface="Calibri"/>
              </a:rPr>
              <a:t>Deep dive into statistical methods (Delay trends) of analysis and predicting delays for a future date</a:t>
            </a:r>
            <a:endParaRPr sz="1800" dirty="0">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49"/>
          <p:cNvSpPr txBox="1"/>
          <p:nvPr/>
        </p:nvSpPr>
        <p:spPr>
          <a:xfrm>
            <a:off x="268175" y="1114000"/>
            <a:ext cx="11263800" cy="517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5000"/>
          </a:p>
          <a:p>
            <a:pPr marL="0" lvl="0" indent="0" algn="ctr" rtl="0">
              <a:spcBef>
                <a:spcPts val="0"/>
              </a:spcBef>
              <a:spcAft>
                <a:spcPts val="0"/>
              </a:spcAft>
              <a:buNone/>
            </a:pPr>
            <a:endParaRPr sz="5000"/>
          </a:p>
          <a:p>
            <a:pPr marL="0" lvl="0" indent="0" algn="ctr" rtl="0">
              <a:spcBef>
                <a:spcPts val="0"/>
              </a:spcBef>
              <a:spcAft>
                <a:spcPts val="0"/>
              </a:spcAft>
              <a:buNone/>
            </a:pPr>
            <a:r>
              <a:rPr lang="en-US" sz="5000">
                <a:latin typeface="Calibri"/>
                <a:ea typeface="Calibri"/>
                <a:cs typeface="Calibri"/>
                <a:sym typeface="Calibri"/>
              </a:rPr>
              <a:t>Appendix</a:t>
            </a: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0"/>
          <p:cNvSpPr txBox="1"/>
          <p:nvPr/>
        </p:nvSpPr>
        <p:spPr>
          <a:xfrm>
            <a:off x="7494075" y="905825"/>
            <a:ext cx="4038000" cy="240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000"/>
              <a:t>with open(file_to_load1) as csv_file:</a:t>
            </a:r>
            <a:endParaRPr sz="1000"/>
          </a:p>
          <a:p>
            <a:pPr marL="0" lvl="0" indent="0" algn="l" rtl="0">
              <a:lnSpc>
                <a:spcPct val="115000"/>
              </a:lnSpc>
              <a:spcBef>
                <a:spcPts val="0"/>
              </a:spcBef>
              <a:spcAft>
                <a:spcPts val="0"/>
              </a:spcAft>
              <a:buClr>
                <a:schemeClr val="dk1"/>
              </a:buClr>
              <a:buSzPts val="1100"/>
              <a:buFont typeface="Arial"/>
              <a:buNone/>
            </a:pPr>
            <a:r>
              <a:rPr lang="en-US" sz="1000"/>
              <a:t>    csv_reader = csv.reader(csv_file, delimiter=',')</a:t>
            </a:r>
            <a:endParaRPr sz="1000"/>
          </a:p>
          <a:p>
            <a:pPr marL="0" lvl="0" indent="0" algn="l" rtl="0">
              <a:lnSpc>
                <a:spcPct val="115000"/>
              </a:lnSpc>
              <a:spcBef>
                <a:spcPts val="0"/>
              </a:spcBef>
              <a:spcAft>
                <a:spcPts val="0"/>
              </a:spcAft>
              <a:buClr>
                <a:schemeClr val="dk1"/>
              </a:buClr>
              <a:buSzPts val="1100"/>
              <a:buFont typeface="Arial"/>
              <a:buNone/>
            </a:pPr>
            <a:r>
              <a:rPr lang="en-US" sz="1000"/>
              <a:t>    line_count = 0</a:t>
            </a:r>
            <a:endParaRPr sz="1000"/>
          </a:p>
          <a:p>
            <a:pPr marL="0" lvl="0" indent="0" algn="l" rtl="0">
              <a:lnSpc>
                <a:spcPct val="115000"/>
              </a:lnSpc>
              <a:spcBef>
                <a:spcPts val="0"/>
              </a:spcBef>
              <a:spcAft>
                <a:spcPts val="0"/>
              </a:spcAft>
              <a:buClr>
                <a:schemeClr val="dk1"/>
              </a:buClr>
              <a:buSzPts val="1100"/>
              <a:buFont typeface="Arial"/>
              <a:buNone/>
            </a:pPr>
            <a:r>
              <a:rPr lang="en-US" sz="1000"/>
              <a:t>    for row in csv_reader:</a:t>
            </a:r>
            <a:endParaRPr sz="1000"/>
          </a:p>
          <a:p>
            <a:pPr marL="0" lvl="0" indent="0" algn="l" rtl="0">
              <a:lnSpc>
                <a:spcPct val="115000"/>
              </a:lnSpc>
              <a:spcBef>
                <a:spcPts val="0"/>
              </a:spcBef>
              <a:spcAft>
                <a:spcPts val="0"/>
              </a:spcAft>
              <a:buClr>
                <a:schemeClr val="dk1"/>
              </a:buClr>
              <a:buSzPts val="1100"/>
              <a:buFont typeface="Arial"/>
              <a:buNone/>
            </a:pPr>
            <a:r>
              <a:rPr lang="en-US" sz="1000"/>
              <a:t>        if row == []:</a:t>
            </a:r>
            <a:endParaRPr sz="1000"/>
          </a:p>
          <a:p>
            <a:pPr marL="0" lvl="0" indent="0" algn="l" rtl="0">
              <a:lnSpc>
                <a:spcPct val="115000"/>
              </a:lnSpc>
              <a:spcBef>
                <a:spcPts val="0"/>
              </a:spcBef>
              <a:spcAft>
                <a:spcPts val="0"/>
              </a:spcAft>
              <a:buClr>
                <a:schemeClr val="dk1"/>
              </a:buClr>
              <a:buSzPts val="1100"/>
              <a:buFont typeface="Arial"/>
              <a:buNone/>
            </a:pPr>
            <a:r>
              <a:rPr lang="en-US" sz="1000"/>
              <a:t>            line_count += 1</a:t>
            </a:r>
            <a:endParaRPr sz="1000"/>
          </a:p>
          <a:p>
            <a:pPr marL="0" lvl="0" indent="0" algn="l" rtl="0">
              <a:lnSpc>
                <a:spcPct val="115000"/>
              </a:lnSpc>
              <a:spcBef>
                <a:spcPts val="0"/>
              </a:spcBef>
              <a:spcAft>
                <a:spcPts val="0"/>
              </a:spcAft>
              <a:buClr>
                <a:schemeClr val="dk1"/>
              </a:buClr>
              <a:buSzPts val="1100"/>
              <a:buFont typeface="Arial"/>
              <a:buNone/>
            </a:pPr>
            <a:r>
              <a:rPr lang="en-US" sz="1000"/>
              <a:t>            break</a:t>
            </a:r>
            <a:endParaRPr sz="1000"/>
          </a:p>
          <a:p>
            <a:pPr marL="0" lvl="0" indent="0" algn="l" rtl="0">
              <a:lnSpc>
                <a:spcPct val="115000"/>
              </a:lnSpc>
              <a:spcBef>
                <a:spcPts val="0"/>
              </a:spcBef>
              <a:spcAft>
                <a:spcPts val="0"/>
              </a:spcAft>
              <a:buClr>
                <a:schemeClr val="dk1"/>
              </a:buClr>
              <a:buSzPts val="1100"/>
              <a:buFont typeface="Arial"/>
              <a:buNone/>
            </a:pPr>
            <a:r>
              <a:rPr lang="en-US" sz="1000"/>
              <a:t>        else:</a:t>
            </a:r>
            <a:endParaRPr sz="1000"/>
          </a:p>
          <a:p>
            <a:pPr marL="0" lvl="0" indent="0" algn="l" rtl="0">
              <a:lnSpc>
                <a:spcPct val="115000"/>
              </a:lnSpc>
              <a:spcBef>
                <a:spcPts val="0"/>
              </a:spcBef>
              <a:spcAft>
                <a:spcPts val="0"/>
              </a:spcAft>
              <a:buClr>
                <a:schemeClr val="dk1"/>
              </a:buClr>
              <a:buSzPts val="1100"/>
              <a:buFont typeface="Arial"/>
              <a:buNone/>
            </a:pPr>
            <a:r>
              <a:rPr lang="en-US" sz="1000"/>
              <a:t>            line_count += 1</a:t>
            </a:r>
            <a:endParaRPr sz="1000"/>
          </a:p>
          <a:p>
            <a:pPr marL="0" lvl="0" indent="0" algn="l" rtl="0">
              <a:lnSpc>
                <a:spcPct val="115000"/>
              </a:lnSpc>
              <a:spcBef>
                <a:spcPts val="0"/>
              </a:spcBef>
              <a:spcAft>
                <a:spcPts val="0"/>
              </a:spcAft>
              <a:buClr>
                <a:schemeClr val="dk1"/>
              </a:buClr>
              <a:buSzPts val="1100"/>
              <a:buFont typeface="Arial"/>
              <a:buNone/>
            </a:pPr>
            <a:endParaRPr sz="1000"/>
          </a:p>
          <a:p>
            <a:pPr marL="0" lvl="0" indent="0" algn="l" rtl="0">
              <a:lnSpc>
                <a:spcPct val="115000"/>
              </a:lnSpc>
              <a:spcBef>
                <a:spcPts val="0"/>
              </a:spcBef>
              <a:spcAft>
                <a:spcPts val="0"/>
              </a:spcAft>
              <a:buClr>
                <a:schemeClr val="dk1"/>
              </a:buClr>
              <a:buSzPts val="1100"/>
              <a:buFont typeface="Arial"/>
              <a:buNone/>
            </a:pPr>
            <a:r>
              <a:rPr lang="en-US" sz="1000"/>
              <a:t>jfk_aa_data = pd.read_csv(file_to_load1,skiprows=line_count)</a:t>
            </a:r>
            <a:endParaRPr sz="1000"/>
          </a:p>
          <a:p>
            <a:pPr marL="0" lvl="0" indent="0" algn="ctr" rtl="0">
              <a:spcBef>
                <a:spcPts val="0"/>
              </a:spcBef>
              <a:spcAft>
                <a:spcPts val="0"/>
              </a:spcAft>
              <a:buNone/>
            </a:pPr>
            <a:endParaRPr sz="800"/>
          </a:p>
          <a:p>
            <a:pPr marL="0" lvl="0" indent="0" algn="ctr" rtl="0">
              <a:spcBef>
                <a:spcPts val="0"/>
              </a:spcBef>
              <a:spcAft>
                <a:spcPts val="0"/>
              </a:spcAft>
              <a:buNone/>
            </a:pPr>
            <a:endParaRPr sz="5000"/>
          </a:p>
          <a:p>
            <a:pPr marL="0" lvl="0" indent="0" algn="ctr" rtl="0">
              <a:spcBef>
                <a:spcPts val="0"/>
              </a:spcBef>
              <a:spcAft>
                <a:spcPts val="0"/>
              </a:spcAft>
              <a:buNone/>
            </a:pP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pic>
        <p:nvPicPr>
          <p:cNvPr id="437" name="Google Shape;437;p50"/>
          <p:cNvPicPr preferRelativeResize="0"/>
          <p:nvPr/>
        </p:nvPicPr>
        <p:blipFill>
          <a:blip r:embed="rId3">
            <a:alphaModFix/>
          </a:blip>
          <a:stretch>
            <a:fillRect/>
          </a:stretch>
        </p:blipFill>
        <p:spPr>
          <a:xfrm>
            <a:off x="393200" y="829175"/>
            <a:ext cx="6904248" cy="2400900"/>
          </a:xfrm>
          <a:prstGeom prst="rect">
            <a:avLst/>
          </a:prstGeom>
          <a:noFill/>
          <a:ln>
            <a:noFill/>
          </a:ln>
        </p:spPr>
      </p:pic>
      <p:sp>
        <p:nvSpPr>
          <p:cNvPr id="438" name="Google Shape;438;p50"/>
          <p:cNvSpPr txBox="1"/>
          <p:nvPr/>
        </p:nvSpPr>
        <p:spPr>
          <a:xfrm>
            <a:off x="485725" y="277550"/>
            <a:ext cx="63030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Data cleanup</a:t>
            </a:r>
            <a:endParaRPr sz="2400" b="1">
              <a:latin typeface="Calibri"/>
              <a:ea typeface="Calibri"/>
              <a:cs typeface="Calibri"/>
              <a:sym typeface="Calibri"/>
            </a:endParaRPr>
          </a:p>
        </p:txBody>
      </p:sp>
      <p:pic>
        <p:nvPicPr>
          <p:cNvPr id="439" name="Google Shape;439;p50"/>
          <p:cNvPicPr preferRelativeResize="0"/>
          <p:nvPr/>
        </p:nvPicPr>
        <p:blipFill>
          <a:blip r:embed="rId4">
            <a:alphaModFix/>
          </a:blip>
          <a:stretch>
            <a:fillRect/>
          </a:stretch>
        </p:blipFill>
        <p:spPr>
          <a:xfrm>
            <a:off x="163975" y="4138300"/>
            <a:ext cx="7189275" cy="2171075"/>
          </a:xfrm>
          <a:prstGeom prst="rect">
            <a:avLst/>
          </a:prstGeom>
          <a:noFill/>
          <a:ln>
            <a:noFill/>
          </a:ln>
        </p:spPr>
      </p:pic>
      <p:sp>
        <p:nvSpPr>
          <p:cNvPr id="440" name="Google Shape;440;p50"/>
          <p:cNvSpPr txBox="1"/>
          <p:nvPr/>
        </p:nvSpPr>
        <p:spPr>
          <a:xfrm>
            <a:off x="7646500" y="4138300"/>
            <a:ext cx="4038000" cy="240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Clr>
                <a:schemeClr val="dk1"/>
              </a:buClr>
              <a:buSzPts val="1100"/>
              <a:buFont typeface="Arial"/>
              <a:buNone/>
            </a:pPr>
            <a:r>
              <a:rPr lang="en-US" sz="1000"/>
              <a:t>for i in range(n-1):</a:t>
            </a:r>
            <a:endParaRPr sz="1000"/>
          </a:p>
          <a:p>
            <a:pPr marL="0" lvl="0" indent="0" algn="l" rtl="0">
              <a:lnSpc>
                <a:spcPct val="115000"/>
              </a:lnSpc>
              <a:spcBef>
                <a:spcPts val="0"/>
              </a:spcBef>
              <a:spcAft>
                <a:spcPts val="0"/>
              </a:spcAft>
              <a:buClr>
                <a:schemeClr val="dk1"/>
              </a:buClr>
              <a:buSzPts val="1100"/>
              <a:buFont typeface="Arial"/>
              <a:buNone/>
            </a:pPr>
            <a:r>
              <a:rPr lang="en-US" sz="1000"/>
              <a:t>    if jfk_check_reason_check.columns[i].split(" ")[0] == "Delay":</a:t>
            </a:r>
            <a:endParaRPr sz="1000"/>
          </a:p>
          <a:p>
            <a:pPr marL="0" lvl="0" indent="0" algn="l" rtl="0">
              <a:lnSpc>
                <a:spcPct val="115000"/>
              </a:lnSpc>
              <a:spcBef>
                <a:spcPts val="0"/>
              </a:spcBef>
              <a:spcAft>
                <a:spcPts val="0"/>
              </a:spcAft>
              <a:buClr>
                <a:schemeClr val="dk1"/>
              </a:buClr>
              <a:buSzPts val="1100"/>
              <a:buFont typeface="Arial"/>
              <a:buNone/>
            </a:pPr>
            <a:r>
              <a:rPr lang="en-US" sz="1000"/>
              <a:t>        print(jfk_check_reason_check.columns[i])</a:t>
            </a:r>
            <a:endParaRPr sz="1000"/>
          </a:p>
          <a:p>
            <a:pPr marL="0" lvl="0" indent="0" algn="l" rtl="0">
              <a:lnSpc>
                <a:spcPct val="115000"/>
              </a:lnSpc>
              <a:spcBef>
                <a:spcPts val="0"/>
              </a:spcBef>
              <a:spcAft>
                <a:spcPts val="0"/>
              </a:spcAft>
              <a:buClr>
                <a:schemeClr val="dk1"/>
              </a:buClr>
              <a:buSzPts val="1100"/>
              <a:buFont typeface="Arial"/>
              <a:buNone/>
            </a:pPr>
            <a:r>
              <a:rPr lang="en-US" sz="1000"/>
              <a:t>        value.append(jfk_check_reason_check.iloc[0][i])</a:t>
            </a:r>
            <a:endParaRPr sz="1000"/>
          </a:p>
          <a:p>
            <a:pPr marL="0" lvl="0" indent="0" algn="l" rtl="0">
              <a:lnSpc>
                <a:spcPct val="115000"/>
              </a:lnSpc>
              <a:spcBef>
                <a:spcPts val="0"/>
              </a:spcBef>
              <a:spcAft>
                <a:spcPts val="0"/>
              </a:spcAft>
              <a:buClr>
                <a:schemeClr val="dk1"/>
              </a:buClr>
              <a:buSzPts val="1100"/>
              <a:buFont typeface="Arial"/>
              <a:buNone/>
            </a:pPr>
            <a:r>
              <a:rPr lang="en-US" sz="1000"/>
              <a:t>        heading.append(jfk_check_reason_check.columns[i])</a:t>
            </a:r>
            <a:endParaRPr sz="1000"/>
          </a:p>
          <a:p>
            <a:pPr marL="0" lvl="0" indent="0" algn="l" rtl="0">
              <a:lnSpc>
                <a:spcPct val="115000"/>
              </a:lnSpc>
              <a:spcBef>
                <a:spcPts val="0"/>
              </a:spcBef>
              <a:spcAft>
                <a:spcPts val="0"/>
              </a:spcAft>
              <a:buClr>
                <a:schemeClr val="dk1"/>
              </a:buClr>
              <a:buSzPts val="1100"/>
              <a:buFont typeface="Arial"/>
              <a:buNone/>
            </a:pPr>
            <a:endParaRPr sz="1000"/>
          </a:p>
          <a:p>
            <a:pPr marL="0" lvl="0" indent="0" algn="l" rtl="0">
              <a:lnSpc>
                <a:spcPct val="115000"/>
              </a:lnSpc>
              <a:spcBef>
                <a:spcPts val="0"/>
              </a:spcBef>
              <a:spcAft>
                <a:spcPts val="0"/>
              </a:spcAft>
              <a:buClr>
                <a:schemeClr val="dk1"/>
              </a:buClr>
              <a:buSzPts val="1100"/>
              <a:buFont typeface="Arial"/>
              <a:buNone/>
            </a:pPr>
            <a:r>
              <a:rPr lang="en-US" sz="1000"/>
              <a:t>jfk_check_reason_check.iloc[0][0]</a:t>
            </a:r>
            <a:endParaRPr sz="1000"/>
          </a:p>
          <a:p>
            <a:pPr marL="0" lvl="0" indent="0" algn="l" rtl="0">
              <a:lnSpc>
                <a:spcPct val="115000"/>
              </a:lnSpc>
              <a:spcBef>
                <a:spcPts val="0"/>
              </a:spcBef>
              <a:spcAft>
                <a:spcPts val="0"/>
              </a:spcAft>
              <a:buClr>
                <a:schemeClr val="dk1"/>
              </a:buClr>
              <a:buSzPts val="1100"/>
              <a:buFont typeface="Arial"/>
              <a:buNone/>
            </a:pPr>
            <a:r>
              <a:rPr lang="en-US" sz="1000"/>
              <a:t>reason=heading[value.index(max(value))]</a:t>
            </a:r>
            <a:endParaRPr sz="1000"/>
          </a:p>
          <a:p>
            <a:pPr marL="0" lvl="0" indent="0" algn="ctr" rtl="0">
              <a:spcBef>
                <a:spcPts val="0"/>
              </a:spcBef>
              <a:spcAft>
                <a:spcPts val="0"/>
              </a:spcAft>
              <a:buNone/>
            </a:pPr>
            <a:endParaRPr sz="800"/>
          </a:p>
          <a:p>
            <a:pPr marL="0" lvl="0" indent="0" algn="ctr" rtl="0">
              <a:spcBef>
                <a:spcPts val="0"/>
              </a:spcBef>
              <a:spcAft>
                <a:spcPts val="0"/>
              </a:spcAft>
              <a:buNone/>
            </a:pP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sp>
        <p:nvSpPr>
          <p:cNvPr id="441" name="Google Shape;441;p50"/>
          <p:cNvSpPr txBox="1"/>
          <p:nvPr/>
        </p:nvSpPr>
        <p:spPr>
          <a:xfrm>
            <a:off x="485725" y="3447050"/>
            <a:ext cx="81534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Automated population of Delay Date and Delay Reason</a:t>
            </a:r>
            <a:endParaRPr sz="2400" b="1">
              <a:latin typeface="Calibri"/>
              <a:ea typeface="Calibri"/>
              <a:cs typeface="Calibri"/>
              <a:sym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51"/>
          <p:cNvSpPr txBox="1"/>
          <p:nvPr/>
        </p:nvSpPr>
        <p:spPr>
          <a:xfrm>
            <a:off x="3943650" y="905825"/>
            <a:ext cx="7588200" cy="240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a:t>delay = df5['Departure delay (Minutes)'].count()/df4['Departure delay (Minutes)'].count()</a:t>
            </a:r>
            <a:endParaRPr sz="1000"/>
          </a:p>
          <a:p>
            <a:pPr marL="0" lvl="0" indent="0" algn="l" rtl="0">
              <a:lnSpc>
                <a:spcPct val="115000"/>
              </a:lnSpc>
              <a:spcBef>
                <a:spcPts val="0"/>
              </a:spcBef>
              <a:spcAft>
                <a:spcPts val="0"/>
              </a:spcAft>
              <a:buNone/>
            </a:pPr>
            <a:r>
              <a:rPr lang="en-US" sz="1000"/>
              <a:t>delay=round(delay*100,2)</a:t>
            </a:r>
            <a:endParaRPr sz="1000"/>
          </a:p>
          <a:p>
            <a:pPr marL="0" lvl="0" indent="0" algn="l" rtl="0">
              <a:lnSpc>
                <a:spcPct val="115000"/>
              </a:lnSpc>
              <a:spcBef>
                <a:spcPts val="0"/>
              </a:spcBef>
              <a:spcAft>
                <a:spcPts val="0"/>
              </a:spcAft>
              <a:buNone/>
            </a:pPr>
            <a:r>
              <a:rPr lang="en-US" sz="1000"/>
              <a:t>ontime = 100-delay</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 The slices will be ordered and plotted counter-clockwise.</a:t>
            </a:r>
            <a:endParaRPr sz="1000"/>
          </a:p>
          <a:p>
            <a:pPr marL="0" lvl="0" indent="0" algn="l" rtl="0">
              <a:lnSpc>
                <a:spcPct val="115000"/>
              </a:lnSpc>
              <a:spcBef>
                <a:spcPts val="0"/>
              </a:spcBef>
              <a:spcAft>
                <a:spcPts val="0"/>
              </a:spcAft>
              <a:buNone/>
            </a:pPr>
            <a:r>
              <a:rPr lang="en-US" sz="1000"/>
              <a:t>labels = 'On-time', 'Late'</a:t>
            </a:r>
            <a:endParaRPr sz="1000"/>
          </a:p>
          <a:p>
            <a:pPr marL="0" lvl="0" indent="0" algn="l" rtl="0">
              <a:lnSpc>
                <a:spcPct val="115000"/>
              </a:lnSpc>
              <a:spcBef>
                <a:spcPts val="0"/>
              </a:spcBef>
              <a:spcAft>
                <a:spcPts val="0"/>
              </a:spcAft>
              <a:buNone/>
            </a:pPr>
            <a:r>
              <a:rPr lang="en-US" sz="1000"/>
              <a:t>sizes = [ontime,delay]</a:t>
            </a:r>
            <a:endParaRPr sz="1000"/>
          </a:p>
          <a:p>
            <a:pPr marL="0" lvl="0" indent="0" algn="l" rtl="0">
              <a:lnSpc>
                <a:spcPct val="115000"/>
              </a:lnSpc>
              <a:spcBef>
                <a:spcPts val="0"/>
              </a:spcBef>
              <a:spcAft>
                <a:spcPts val="0"/>
              </a:spcAft>
              <a:buNone/>
            </a:pPr>
            <a:r>
              <a:rPr lang="en-US" sz="1000"/>
              <a:t>colors = ['green', 'red']</a:t>
            </a:r>
            <a:endParaRPr sz="1000"/>
          </a:p>
          <a:p>
            <a:pPr marL="0" lvl="0" indent="0" algn="l" rtl="0">
              <a:lnSpc>
                <a:spcPct val="115000"/>
              </a:lnSpc>
              <a:spcBef>
                <a:spcPts val="0"/>
              </a:spcBef>
              <a:spcAft>
                <a:spcPts val="0"/>
              </a:spcAft>
              <a:buNone/>
            </a:pPr>
            <a:r>
              <a:rPr lang="en-US" sz="1000"/>
              <a:t>explode = (0, 0)  # explode a slice if required</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plt.pie(sizes, explode=explode, labels=labels, colors=colors,</a:t>
            </a:r>
            <a:endParaRPr sz="1000"/>
          </a:p>
          <a:p>
            <a:pPr marL="0" lvl="0" indent="0" algn="l" rtl="0">
              <a:lnSpc>
                <a:spcPct val="115000"/>
              </a:lnSpc>
              <a:spcBef>
                <a:spcPts val="0"/>
              </a:spcBef>
              <a:spcAft>
                <a:spcPts val="0"/>
              </a:spcAft>
              <a:buNone/>
            </a:pPr>
            <a:r>
              <a:rPr lang="en-US" sz="1000"/>
              <a:t>        autopct='%1.1f%%', shadow=True)</a:t>
            </a:r>
            <a:endParaRPr sz="1000"/>
          </a:p>
          <a:p>
            <a:pPr marL="0" lvl="0" indent="0" algn="l" rtl="0">
              <a:lnSpc>
                <a:spcPct val="115000"/>
              </a:lnSpc>
              <a:spcBef>
                <a:spcPts val="0"/>
              </a:spcBef>
              <a:spcAft>
                <a:spcPts val="0"/>
              </a:spcAft>
              <a:buNone/>
            </a:pPr>
            <a:r>
              <a:rPr lang="en-US" sz="1000"/>
              <a:t>        </a:t>
            </a:r>
            <a:endParaRPr sz="1000"/>
          </a:p>
          <a:p>
            <a:pPr marL="0" lvl="0" indent="0" algn="l" rtl="0">
              <a:lnSpc>
                <a:spcPct val="115000"/>
              </a:lnSpc>
              <a:spcBef>
                <a:spcPts val="0"/>
              </a:spcBef>
              <a:spcAft>
                <a:spcPts val="0"/>
              </a:spcAft>
              <a:buNone/>
            </a:pPr>
            <a:r>
              <a:rPr lang="en-US" sz="1000"/>
              <a:t>#draw a circle at the center of pie to make it look like a donut</a:t>
            </a:r>
            <a:endParaRPr sz="1000"/>
          </a:p>
          <a:p>
            <a:pPr marL="0" lvl="0" indent="0" algn="l" rtl="0">
              <a:lnSpc>
                <a:spcPct val="115000"/>
              </a:lnSpc>
              <a:spcBef>
                <a:spcPts val="0"/>
              </a:spcBef>
              <a:spcAft>
                <a:spcPts val="0"/>
              </a:spcAft>
              <a:buNone/>
            </a:pPr>
            <a:r>
              <a:rPr lang="en-US" sz="1000"/>
              <a:t>centre_circle = plt.Circle((0,0),0.75,color='black', fc='white',linewidth=1.25)</a:t>
            </a:r>
            <a:endParaRPr sz="1000"/>
          </a:p>
          <a:p>
            <a:pPr marL="0" lvl="0" indent="0" algn="l" rtl="0">
              <a:lnSpc>
                <a:spcPct val="115000"/>
              </a:lnSpc>
              <a:spcBef>
                <a:spcPts val="0"/>
              </a:spcBef>
              <a:spcAft>
                <a:spcPts val="0"/>
              </a:spcAft>
              <a:buNone/>
            </a:pPr>
            <a:r>
              <a:rPr lang="en-US" sz="1000"/>
              <a:t>fig = plt.gcf()</a:t>
            </a:r>
            <a:endParaRPr sz="1000"/>
          </a:p>
          <a:p>
            <a:pPr marL="0" lvl="0" indent="0" algn="l" rtl="0">
              <a:lnSpc>
                <a:spcPct val="115000"/>
              </a:lnSpc>
              <a:spcBef>
                <a:spcPts val="0"/>
              </a:spcBef>
              <a:spcAft>
                <a:spcPts val="0"/>
              </a:spcAft>
              <a:buNone/>
            </a:pPr>
            <a:r>
              <a:rPr lang="en-US" sz="1000"/>
              <a:t>fig.gca().add_artist(centre_circle)</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 Set aspect ratio to be equal so that pie is drawn as a circle.</a:t>
            </a:r>
            <a:endParaRPr sz="1000"/>
          </a:p>
          <a:p>
            <a:pPr marL="0" lvl="0" indent="0" algn="l" rtl="0">
              <a:lnSpc>
                <a:spcPct val="115000"/>
              </a:lnSpc>
              <a:spcBef>
                <a:spcPts val="0"/>
              </a:spcBef>
              <a:spcAft>
                <a:spcPts val="0"/>
              </a:spcAft>
              <a:buNone/>
            </a:pPr>
            <a:r>
              <a:rPr lang="en-US" sz="1000"/>
              <a:t>plt. title("AA Flight Stats")</a:t>
            </a:r>
            <a:endParaRPr sz="1000"/>
          </a:p>
          <a:p>
            <a:pPr marL="0" lvl="0" indent="0" algn="l" rtl="0">
              <a:lnSpc>
                <a:spcPct val="115000"/>
              </a:lnSpc>
              <a:spcBef>
                <a:spcPts val="0"/>
              </a:spcBef>
              <a:spcAft>
                <a:spcPts val="0"/>
              </a:spcAft>
              <a:buNone/>
            </a:pPr>
            <a:r>
              <a:rPr lang="en-US" sz="1000"/>
              <a:t>plt.axis('equal')</a:t>
            </a:r>
            <a:endParaRPr sz="1000"/>
          </a:p>
          <a:p>
            <a:pPr marL="0" lvl="0" indent="0" algn="l" rtl="0">
              <a:lnSpc>
                <a:spcPct val="115000"/>
              </a:lnSpc>
              <a:spcBef>
                <a:spcPts val="0"/>
              </a:spcBef>
              <a:spcAft>
                <a:spcPts val="0"/>
              </a:spcAft>
              <a:buNone/>
            </a:pPr>
            <a:r>
              <a:rPr lang="en-US" sz="1000"/>
              <a:t>  </a:t>
            </a:r>
            <a:endParaRPr sz="1000"/>
          </a:p>
          <a:p>
            <a:pPr marL="0" lvl="0" indent="0" algn="l" rtl="0">
              <a:lnSpc>
                <a:spcPct val="115000"/>
              </a:lnSpc>
              <a:spcBef>
                <a:spcPts val="0"/>
              </a:spcBef>
              <a:spcAft>
                <a:spcPts val="0"/>
              </a:spcAft>
              <a:buNone/>
            </a:pPr>
            <a:r>
              <a:rPr lang="en-US" sz="1000"/>
              <a:t>plt.savefig("AA-flight-stat.png")</a:t>
            </a:r>
            <a:endParaRPr sz="1000"/>
          </a:p>
          <a:p>
            <a:pPr marL="0" lvl="0" indent="0" algn="l" rtl="0">
              <a:lnSpc>
                <a:spcPct val="115000"/>
              </a:lnSpc>
              <a:spcBef>
                <a:spcPts val="0"/>
              </a:spcBef>
              <a:spcAft>
                <a:spcPts val="0"/>
              </a:spcAft>
              <a:buNone/>
            </a:pPr>
            <a:endParaRPr sz="1000"/>
          </a:p>
          <a:p>
            <a:pPr marL="0" lvl="0" indent="0" algn="ctr" rtl="0">
              <a:spcBef>
                <a:spcPts val="0"/>
              </a:spcBef>
              <a:spcAft>
                <a:spcPts val="0"/>
              </a:spcAft>
              <a:buNone/>
            </a:pPr>
            <a:endParaRPr sz="5000"/>
          </a:p>
          <a:p>
            <a:pPr marL="0" lvl="0" indent="0" algn="ctr" rtl="0">
              <a:spcBef>
                <a:spcPts val="0"/>
              </a:spcBef>
              <a:spcAft>
                <a:spcPts val="0"/>
              </a:spcAft>
              <a:buNone/>
            </a:pP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pic>
        <p:nvPicPr>
          <p:cNvPr id="448" name="Google Shape;448;p51"/>
          <p:cNvPicPr preferRelativeResize="0"/>
          <p:nvPr/>
        </p:nvPicPr>
        <p:blipFill>
          <a:blip r:embed="rId3">
            <a:alphaModFix/>
          </a:blip>
          <a:stretch>
            <a:fillRect/>
          </a:stretch>
        </p:blipFill>
        <p:spPr>
          <a:xfrm>
            <a:off x="788450" y="2016050"/>
            <a:ext cx="3065077" cy="2631850"/>
          </a:xfrm>
          <a:prstGeom prst="rect">
            <a:avLst/>
          </a:prstGeom>
          <a:noFill/>
          <a:ln>
            <a:noFill/>
          </a:ln>
        </p:spPr>
      </p:pic>
      <p:sp>
        <p:nvSpPr>
          <p:cNvPr id="449" name="Google Shape;449;p51"/>
          <p:cNvSpPr txBox="1"/>
          <p:nvPr/>
        </p:nvSpPr>
        <p:spPr>
          <a:xfrm>
            <a:off x="1260575" y="277550"/>
            <a:ext cx="63030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Plotting Donut</a:t>
            </a:r>
            <a:endParaRPr sz="2400" b="1">
              <a:latin typeface="Calibri"/>
              <a:ea typeface="Calibri"/>
              <a:cs typeface="Calibri"/>
              <a:sym typeface="Calibr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52"/>
          <p:cNvSpPr txBox="1"/>
          <p:nvPr/>
        </p:nvSpPr>
        <p:spPr>
          <a:xfrm>
            <a:off x="6418525" y="905825"/>
            <a:ext cx="5113500" cy="2400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000"/>
              <a:t>import gmaps</a:t>
            </a:r>
            <a:endParaRPr sz="1000"/>
          </a:p>
          <a:p>
            <a:pPr marL="0" lvl="0" indent="0" algn="l" rtl="0">
              <a:lnSpc>
                <a:spcPct val="115000"/>
              </a:lnSpc>
              <a:spcBef>
                <a:spcPts val="0"/>
              </a:spcBef>
              <a:spcAft>
                <a:spcPts val="0"/>
              </a:spcAft>
              <a:buNone/>
            </a:pPr>
            <a:r>
              <a:rPr lang="en-US" sz="1000"/>
              <a:t>gmaps.configure(api_key="AIxxxxxxxxxxxxxxxxxxxx")</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fig = gmaps.figure()</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LGA = (40.7769271,-73.87396590000003)</a:t>
            </a:r>
            <a:endParaRPr sz="1000"/>
          </a:p>
          <a:p>
            <a:pPr marL="0" lvl="0" indent="0" algn="l" rtl="0">
              <a:lnSpc>
                <a:spcPct val="115000"/>
              </a:lnSpc>
              <a:spcBef>
                <a:spcPts val="0"/>
              </a:spcBef>
              <a:spcAft>
                <a:spcPts val="0"/>
              </a:spcAft>
              <a:buNone/>
            </a:pPr>
            <a:r>
              <a:rPr lang="en-US" sz="1000"/>
              <a:t>JFK = (40.6441666667,-73.7822222222)</a:t>
            </a:r>
            <a:endParaRPr sz="1000"/>
          </a:p>
          <a:p>
            <a:pPr marL="0" lvl="0" indent="0" algn="l" rtl="0">
              <a:lnSpc>
                <a:spcPct val="115000"/>
              </a:lnSpc>
              <a:spcBef>
                <a:spcPts val="0"/>
              </a:spcBef>
              <a:spcAft>
                <a:spcPts val="0"/>
              </a:spcAft>
              <a:buNone/>
            </a:pPr>
            <a:r>
              <a:rPr lang="en-US" sz="1000"/>
              <a:t>EWR = (40.6895314,-74.17446239999998)</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airports=[</a:t>
            </a:r>
            <a:endParaRPr sz="1000"/>
          </a:p>
          <a:p>
            <a:pPr marL="0" lvl="0" indent="0" algn="l" rtl="0">
              <a:lnSpc>
                <a:spcPct val="115000"/>
              </a:lnSpc>
              <a:spcBef>
                <a:spcPts val="0"/>
              </a:spcBef>
              <a:spcAft>
                <a:spcPts val="0"/>
              </a:spcAft>
              <a:buNone/>
            </a:pPr>
            <a:r>
              <a:rPr lang="en-US" sz="1000"/>
              <a:t>    {"name":"JFK","location":(40.6441666667,-73.7822222222),"airport_info":delay_jfk},</a:t>
            </a:r>
            <a:endParaRPr sz="1000"/>
          </a:p>
          <a:p>
            <a:pPr marL="0" lvl="0" indent="0" algn="l" rtl="0">
              <a:lnSpc>
                <a:spcPct val="115000"/>
              </a:lnSpc>
              <a:spcBef>
                <a:spcPts val="0"/>
              </a:spcBef>
              <a:spcAft>
                <a:spcPts val="0"/>
              </a:spcAft>
              <a:buNone/>
            </a:pPr>
            <a:r>
              <a:rPr lang="en-US" sz="1000"/>
              <a:t>    {"name":"LGA","location":(40.7769271,-73.87396590000003),"airport_info":delay_lga},</a:t>
            </a:r>
            <a:endParaRPr sz="1000"/>
          </a:p>
          <a:p>
            <a:pPr marL="0" lvl="0" indent="0" algn="l" rtl="0">
              <a:lnSpc>
                <a:spcPct val="115000"/>
              </a:lnSpc>
              <a:spcBef>
                <a:spcPts val="0"/>
              </a:spcBef>
              <a:spcAft>
                <a:spcPts val="0"/>
              </a:spcAft>
              <a:buNone/>
            </a:pPr>
            <a:r>
              <a:rPr lang="en-US" sz="1000"/>
              <a:t>    {"name":"EWR","location":(40.6895314,-74.17446239999998),"airport_info":delay_ewr},</a:t>
            </a:r>
            <a:endParaRPr sz="1000"/>
          </a:p>
          <a:p>
            <a:pPr marL="0" lvl="0" indent="0" algn="l" rtl="0">
              <a:lnSpc>
                <a:spcPct val="115000"/>
              </a:lnSpc>
              <a:spcBef>
                <a:spcPts val="0"/>
              </a:spcBef>
              <a:spcAft>
                <a:spcPts val="0"/>
              </a:spcAft>
              <a:buNone/>
            </a:pPr>
            <a:r>
              <a:rPr lang="en-US" sz="1000"/>
              <a:t>    {"name":"Total delay","location":(40.75, -74.00),"airport_info":delay}</a:t>
            </a:r>
            <a:endParaRPr sz="1000"/>
          </a:p>
          <a:p>
            <a:pPr marL="0" lvl="0" indent="0" algn="l" rtl="0">
              <a:lnSpc>
                <a:spcPct val="115000"/>
              </a:lnSpc>
              <a:spcBef>
                <a:spcPts val="0"/>
              </a:spcBef>
              <a:spcAft>
                <a:spcPts val="0"/>
              </a:spcAft>
              <a:buNone/>
            </a:pPr>
            <a:r>
              <a:rPr lang="en-US" sz="1000"/>
              <a:t>]</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airport_locations = [airport['location'] for airport in airports]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info_box_template = """</a:t>
            </a:r>
            <a:endParaRPr sz="1000"/>
          </a:p>
          <a:p>
            <a:pPr marL="0" lvl="0" indent="0" algn="l" rtl="0">
              <a:lnSpc>
                <a:spcPct val="115000"/>
              </a:lnSpc>
              <a:spcBef>
                <a:spcPts val="0"/>
              </a:spcBef>
              <a:spcAft>
                <a:spcPts val="0"/>
              </a:spcAft>
              <a:buNone/>
            </a:pPr>
            <a:r>
              <a:rPr lang="en-US" sz="1000"/>
              <a:t>&lt;dl&gt;</a:t>
            </a:r>
            <a:endParaRPr sz="1000"/>
          </a:p>
          <a:p>
            <a:pPr marL="0" lvl="0" indent="0" algn="l" rtl="0">
              <a:lnSpc>
                <a:spcPct val="115000"/>
              </a:lnSpc>
              <a:spcBef>
                <a:spcPts val="0"/>
              </a:spcBef>
              <a:spcAft>
                <a:spcPts val="0"/>
              </a:spcAft>
              <a:buNone/>
            </a:pPr>
            <a:r>
              <a:rPr lang="en-US" sz="1000"/>
              <a:t>&lt;dt&gt;Name&lt;/dt&gt;&lt;dd&gt;{name}&lt;/dd&gt;</a:t>
            </a:r>
            <a:endParaRPr sz="1000"/>
          </a:p>
          <a:p>
            <a:pPr marL="0" lvl="0" indent="0" algn="l" rtl="0">
              <a:lnSpc>
                <a:spcPct val="115000"/>
              </a:lnSpc>
              <a:spcBef>
                <a:spcPts val="0"/>
              </a:spcBef>
              <a:spcAft>
                <a:spcPts val="0"/>
              </a:spcAft>
              <a:buNone/>
            </a:pPr>
            <a:r>
              <a:rPr lang="en-US" sz="1000"/>
              <a:t>&lt;dt&gt;airport delay Info&lt;/dt&gt;&lt;dd&gt;{airport_info}&lt;/dd&gt;</a:t>
            </a:r>
            <a:endParaRPr sz="1000"/>
          </a:p>
          <a:p>
            <a:pPr marL="0" lvl="0" indent="0" algn="l" rtl="0">
              <a:lnSpc>
                <a:spcPct val="115000"/>
              </a:lnSpc>
              <a:spcBef>
                <a:spcPts val="0"/>
              </a:spcBef>
              <a:spcAft>
                <a:spcPts val="0"/>
              </a:spcAft>
              <a:buNone/>
            </a:pPr>
            <a:r>
              <a:rPr lang="en-US" sz="1000"/>
              <a:t>&lt;/dl&gt;</a:t>
            </a:r>
            <a:endParaRPr sz="1000"/>
          </a:p>
          <a:p>
            <a:pPr marL="0" lvl="0" indent="0" algn="l" rtl="0">
              <a:lnSpc>
                <a:spcPct val="115000"/>
              </a:lnSpc>
              <a:spcBef>
                <a:spcPts val="0"/>
              </a:spcBef>
              <a:spcAft>
                <a:spcPts val="0"/>
              </a:spcAft>
              <a:buNone/>
            </a:pPr>
            <a:r>
              <a:rPr lang="en-US" sz="1000"/>
              <a:t>"""</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airport_info = [info_box_template.format(**airport) for airport in airports]</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r>
              <a:rPr lang="en-US" sz="1000"/>
              <a:t>marker_layer = gmaps.marker_layer(airport_locations,info_box_content=airport_info)</a:t>
            </a:r>
            <a:endParaRPr sz="1000"/>
          </a:p>
          <a:p>
            <a:pPr marL="0" lvl="0" indent="0" algn="l" rtl="0">
              <a:lnSpc>
                <a:spcPct val="115000"/>
              </a:lnSpc>
              <a:spcBef>
                <a:spcPts val="0"/>
              </a:spcBef>
              <a:spcAft>
                <a:spcPts val="0"/>
              </a:spcAft>
              <a:buNone/>
            </a:pPr>
            <a:r>
              <a:rPr lang="en-US" sz="1000"/>
              <a:t>fig = gmaps.figure()</a:t>
            </a:r>
            <a:endParaRPr sz="1000"/>
          </a:p>
          <a:p>
            <a:pPr marL="0" lvl="0" indent="0" algn="l" rtl="0">
              <a:lnSpc>
                <a:spcPct val="115000"/>
              </a:lnSpc>
              <a:spcBef>
                <a:spcPts val="0"/>
              </a:spcBef>
              <a:spcAft>
                <a:spcPts val="0"/>
              </a:spcAft>
              <a:buNone/>
            </a:pPr>
            <a:r>
              <a:rPr lang="en-US" sz="1000"/>
              <a:t>fig.add_layer(marker_layer)</a:t>
            </a:r>
            <a:endParaRPr sz="1000"/>
          </a:p>
          <a:p>
            <a:pPr marL="0" lvl="0" indent="0" algn="l" rtl="0">
              <a:lnSpc>
                <a:spcPct val="115000"/>
              </a:lnSpc>
              <a:spcBef>
                <a:spcPts val="0"/>
              </a:spcBef>
              <a:spcAft>
                <a:spcPts val="0"/>
              </a:spcAft>
              <a:buNone/>
            </a:pPr>
            <a:r>
              <a:rPr lang="en-US" sz="1000"/>
              <a:t>fig</a:t>
            </a: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l" rtl="0">
              <a:lnSpc>
                <a:spcPct val="115000"/>
              </a:lnSpc>
              <a:spcBef>
                <a:spcPts val="0"/>
              </a:spcBef>
              <a:spcAft>
                <a:spcPts val="0"/>
              </a:spcAft>
              <a:buNone/>
            </a:pPr>
            <a:endParaRPr sz="1000"/>
          </a:p>
          <a:p>
            <a:pPr marL="0" lvl="0" indent="0" algn="ctr" rtl="0">
              <a:spcBef>
                <a:spcPts val="0"/>
              </a:spcBef>
              <a:spcAft>
                <a:spcPts val="0"/>
              </a:spcAft>
              <a:buNone/>
            </a:pPr>
            <a:endParaRPr sz="5000"/>
          </a:p>
          <a:p>
            <a:pPr marL="0" lvl="0" indent="0" algn="ctr" rtl="0">
              <a:spcBef>
                <a:spcPts val="0"/>
              </a:spcBef>
              <a:spcAft>
                <a:spcPts val="0"/>
              </a:spcAft>
              <a:buNone/>
            </a:pP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sp>
        <p:nvSpPr>
          <p:cNvPr id="456" name="Google Shape;456;p52"/>
          <p:cNvSpPr txBox="1"/>
          <p:nvPr/>
        </p:nvSpPr>
        <p:spPr>
          <a:xfrm>
            <a:off x="1260575" y="277550"/>
            <a:ext cx="63030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b="1">
                <a:latin typeface="Calibri"/>
                <a:ea typeface="Calibri"/>
                <a:cs typeface="Calibri"/>
                <a:sym typeface="Calibri"/>
              </a:rPr>
              <a:t>Google Maps and data on click</a:t>
            </a:r>
            <a:endParaRPr sz="2400" b="1">
              <a:latin typeface="Calibri"/>
              <a:ea typeface="Calibri"/>
              <a:cs typeface="Calibri"/>
              <a:sym typeface="Calibri"/>
            </a:endParaRPr>
          </a:p>
        </p:txBody>
      </p:sp>
      <p:pic>
        <p:nvPicPr>
          <p:cNvPr id="457" name="Google Shape;457;p52"/>
          <p:cNvPicPr preferRelativeResize="0"/>
          <p:nvPr/>
        </p:nvPicPr>
        <p:blipFill>
          <a:blip r:embed="rId3">
            <a:alphaModFix/>
          </a:blip>
          <a:stretch>
            <a:fillRect/>
          </a:stretch>
        </p:blipFill>
        <p:spPr>
          <a:xfrm>
            <a:off x="221800" y="1306825"/>
            <a:ext cx="5768825" cy="38395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3"/>
          <p:cNvSpPr txBox="1"/>
          <p:nvPr/>
        </p:nvSpPr>
        <p:spPr>
          <a:xfrm>
            <a:off x="268175" y="1114000"/>
            <a:ext cx="11263800" cy="5178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5000"/>
          </a:p>
          <a:p>
            <a:pPr marL="0" lvl="0" indent="0" algn="ctr" rtl="0">
              <a:spcBef>
                <a:spcPts val="0"/>
              </a:spcBef>
              <a:spcAft>
                <a:spcPts val="0"/>
              </a:spcAft>
              <a:buNone/>
            </a:pPr>
            <a:endParaRPr sz="5000"/>
          </a:p>
          <a:p>
            <a:pPr marL="0" lvl="0" indent="0" algn="ctr" rtl="0">
              <a:spcBef>
                <a:spcPts val="0"/>
              </a:spcBef>
              <a:spcAft>
                <a:spcPts val="0"/>
              </a:spcAft>
              <a:buNone/>
            </a:pPr>
            <a:r>
              <a:rPr lang="en-US" sz="5000">
                <a:latin typeface="Calibri"/>
                <a:ea typeface="Calibri"/>
                <a:cs typeface="Calibri"/>
                <a:sym typeface="Calibri"/>
              </a:rPr>
              <a:t>QUESTIONS?</a:t>
            </a:r>
            <a:endParaRPr sz="5000">
              <a:latin typeface="Calibri"/>
              <a:ea typeface="Calibri"/>
              <a:cs typeface="Calibri"/>
              <a:sym typeface="Calibri"/>
            </a:endParaRPr>
          </a:p>
          <a:p>
            <a:pPr marL="0" lvl="0" indent="0" algn="ctr" rtl="0">
              <a:spcBef>
                <a:spcPts val="0"/>
              </a:spcBef>
              <a:spcAft>
                <a:spcPts val="0"/>
              </a:spcAft>
              <a:buNone/>
            </a:pPr>
            <a:endParaRPr sz="5000">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Google Shape;120;p18"/>
          <p:cNvSpPr txBox="1"/>
          <p:nvPr/>
        </p:nvSpPr>
        <p:spPr>
          <a:xfrm>
            <a:off x="293450" y="1155900"/>
            <a:ext cx="11898600" cy="4562700"/>
          </a:xfrm>
          <a:prstGeom prst="rect">
            <a:avLst/>
          </a:prstGeom>
          <a:noFill/>
          <a:ln>
            <a:noFill/>
          </a:ln>
        </p:spPr>
        <p:txBody>
          <a:bodyPr spcFirstLastPara="1" wrap="square" lIns="91425" tIns="45700" rIns="91425" bIns="45700" anchor="t" anchorCtr="0">
            <a:noAutofit/>
          </a:bodyPr>
          <a:lstStyle/>
          <a:p>
            <a:pPr marL="0" marR="0" lvl="4" indent="0" algn="l" rtl="0">
              <a:spcBef>
                <a:spcPts val="0"/>
              </a:spcBef>
              <a:spcAft>
                <a:spcPts val="0"/>
              </a:spcAft>
              <a:buNone/>
            </a:pPr>
            <a:r>
              <a:rPr lang="en-US" sz="2600" b="1" i="0" u="none" strike="noStrike" cap="none">
                <a:solidFill>
                  <a:schemeClr val="dk1"/>
                </a:solidFill>
                <a:latin typeface="Calibri"/>
                <a:ea typeface="Calibri"/>
                <a:cs typeface="Calibri"/>
                <a:sym typeface="Calibri"/>
              </a:rPr>
              <a:t>Questions</a:t>
            </a:r>
            <a:r>
              <a:rPr lang="en-US" sz="2600" b="1">
                <a:solidFill>
                  <a:schemeClr val="dk1"/>
                </a:solidFill>
                <a:latin typeface="Calibri"/>
                <a:ea typeface="Calibri"/>
                <a:cs typeface="Calibri"/>
                <a:sym typeface="Calibri"/>
              </a:rPr>
              <a:t>:</a:t>
            </a:r>
            <a:r>
              <a:rPr lang="en-US" sz="2600">
                <a:latin typeface="Calibri"/>
                <a:ea typeface="Calibri"/>
                <a:cs typeface="Calibri"/>
                <a:sym typeface="Calibri"/>
              </a:rPr>
              <a:t> </a:t>
            </a:r>
            <a:endParaRPr sz="2600">
              <a:latin typeface="Calibri"/>
              <a:ea typeface="Calibri"/>
              <a:cs typeface="Calibri"/>
              <a:sym typeface="Calibri"/>
            </a:endParaRPr>
          </a:p>
          <a:p>
            <a:pPr marL="914400" marR="0" lvl="0" indent="-393700" algn="l" rtl="0">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Which airport/airline has most total delays?</a:t>
            </a:r>
            <a:endParaRPr sz="2600">
              <a:latin typeface="Calibri"/>
              <a:ea typeface="Calibri"/>
              <a:cs typeface="Calibri"/>
              <a:sym typeface="Calibri"/>
            </a:endParaRPr>
          </a:p>
          <a:p>
            <a:pPr marL="914400" marR="0" lvl="0" indent="-393700" algn="l" rtl="0">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Which airport/airline is most reliable?</a:t>
            </a:r>
            <a:endParaRPr sz="2600">
              <a:latin typeface="Calibri"/>
              <a:ea typeface="Calibri"/>
              <a:cs typeface="Calibri"/>
              <a:sym typeface="Calibri"/>
            </a:endParaRPr>
          </a:p>
          <a:p>
            <a:pPr marL="914400" marR="0" lvl="0" indent="-393700" algn="l" rtl="0">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What is the major cause for airline delays?</a:t>
            </a:r>
            <a:endParaRPr sz="2600">
              <a:latin typeface="Calibri"/>
              <a:ea typeface="Calibri"/>
              <a:cs typeface="Calibri"/>
              <a:sym typeface="Calibri"/>
            </a:endParaRPr>
          </a:p>
          <a:p>
            <a:pPr marL="914400" marR="0" lvl="0" indent="-393700" algn="l" rtl="0">
              <a:spcBef>
                <a:spcPts val="0"/>
              </a:spcBef>
              <a:spcAft>
                <a:spcPts val="0"/>
              </a:spcAft>
              <a:buClr>
                <a:schemeClr val="dk1"/>
              </a:buClr>
              <a:buSzPts val="2600"/>
              <a:buFont typeface="Calibri"/>
              <a:buAutoNum type="arabicPeriod"/>
            </a:pPr>
            <a:r>
              <a:rPr lang="en-US" sz="2600" i="0" u="none" strike="noStrike" cap="none">
                <a:solidFill>
                  <a:schemeClr val="dk1"/>
                </a:solidFill>
                <a:latin typeface="Calibri"/>
                <a:ea typeface="Calibri"/>
                <a:cs typeface="Calibri"/>
                <a:sym typeface="Calibri"/>
              </a:rPr>
              <a:t>Is there any di</a:t>
            </a:r>
            <a:r>
              <a:rPr lang="en-US" sz="2600">
                <a:solidFill>
                  <a:schemeClr val="dk1"/>
                </a:solidFill>
                <a:latin typeface="Calibri"/>
                <a:ea typeface="Calibri"/>
                <a:cs typeface="Calibri"/>
                <a:sym typeface="Calibri"/>
              </a:rPr>
              <a:t>rect </a:t>
            </a:r>
            <a:r>
              <a:rPr lang="en-US" sz="2600" i="0" u="none" strike="noStrike" cap="none">
                <a:solidFill>
                  <a:schemeClr val="dk1"/>
                </a:solidFill>
                <a:latin typeface="Calibri"/>
                <a:ea typeface="Calibri"/>
                <a:cs typeface="Calibri"/>
                <a:sym typeface="Calibri"/>
              </a:rPr>
              <a:t>relation between departure delay </a:t>
            </a:r>
            <a:r>
              <a:rPr lang="en-US" sz="2600">
                <a:solidFill>
                  <a:schemeClr val="dk1"/>
                </a:solidFill>
                <a:latin typeface="Calibri"/>
                <a:ea typeface="Calibri"/>
                <a:cs typeface="Calibri"/>
                <a:sym typeface="Calibri"/>
              </a:rPr>
              <a:t>and</a:t>
            </a:r>
            <a:r>
              <a:rPr lang="en-US" sz="2600" i="0" u="none" strike="noStrike" cap="none">
                <a:solidFill>
                  <a:schemeClr val="dk1"/>
                </a:solidFill>
                <a:latin typeface="Calibri"/>
                <a:ea typeface="Calibri"/>
                <a:cs typeface="Calibri"/>
                <a:sym typeface="Calibri"/>
              </a:rPr>
              <a:t> factors causing delays?</a:t>
            </a:r>
            <a:endParaRPr sz="260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600" b="1">
                <a:solidFill>
                  <a:schemeClr val="dk1"/>
                </a:solidFill>
                <a:latin typeface="Calibri"/>
                <a:ea typeface="Calibri"/>
                <a:cs typeface="Calibri"/>
                <a:sym typeface="Calibri"/>
              </a:rPr>
              <a:t>Data:</a:t>
            </a:r>
            <a:r>
              <a:rPr lang="en-US" sz="2600">
                <a:solidFill>
                  <a:schemeClr val="dk1"/>
                </a:solidFill>
                <a:latin typeface="Calibri"/>
                <a:ea typeface="Calibri"/>
                <a:cs typeface="Calibri"/>
                <a:sym typeface="Calibri"/>
              </a:rPr>
              <a:t> Flight Delay data for American &amp; Delta Airlines for area airports: </a:t>
            </a:r>
            <a:endParaRPr sz="2600">
              <a:solidFill>
                <a:schemeClr val="dk1"/>
              </a:solidFill>
              <a:latin typeface="Calibri"/>
              <a:ea typeface="Calibri"/>
              <a:cs typeface="Calibri"/>
              <a:sym typeface="Calibri"/>
            </a:endParaRPr>
          </a:p>
          <a:p>
            <a:pPr marL="0" marR="0" lvl="0" indent="0" algn="l" rtl="0">
              <a:spcBef>
                <a:spcPts val="0"/>
              </a:spcBef>
              <a:spcAft>
                <a:spcPts val="0"/>
              </a:spcAft>
              <a:buNone/>
            </a:pPr>
            <a:r>
              <a:rPr lang="en-US" sz="2600">
                <a:solidFill>
                  <a:schemeClr val="dk1"/>
                </a:solidFill>
                <a:latin typeface="Calibri"/>
                <a:ea typeface="Calibri"/>
                <a:cs typeface="Calibri"/>
                <a:sym typeface="Calibri"/>
              </a:rPr>
              <a:t>John F. Kennedy International Airport (JFK), Laguardia Airport (LGA), Newark Liberty International Airport(EWR) for 2017, 2018, 2019</a:t>
            </a:r>
            <a:endParaRPr sz="2600">
              <a:solidFill>
                <a:schemeClr val="dk1"/>
              </a:solidFill>
              <a:latin typeface="Calibri"/>
              <a:ea typeface="Calibri"/>
              <a:cs typeface="Calibri"/>
              <a:sym typeface="Calibri"/>
            </a:endParaRPr>
          </a:p>
          <a:p>
            <a:pPr marL="0" marR="0" lvl="0" indent="0" algn="l" rtl="0">
              <a:spcBef>
                <a:spcPts val="0"/>
              </a:spcBef>
              <a:spcAft>
                <a:spcPts val="0"/>
              </a:spcAft>
              <a:buNone/>
            </a:pPr>
            <a:endParaRPr sz="1200">
              <a:solidFill>
                <a:schemeClr val="dk1"/>
              </a:solidFill>
              <a:latin typeface="Calibri"/>
              <a:ea typeface="Calibri"/>
              <a:cs typeface="Calibri"/>
              <a:sym typeface="Calibri"/>
            </a:endParaRPr>
          </a:p>
          <a:p>
            <a:pPr marL="0" marR="0" lvl="0" indent="0" algn="l" rtl="0">
              <a:spcBef>
                <a:spcPts val="0"/>
              </a:spcBef>
              <a:spcAft>
                <a:spcPts val="0"/>
              </a:spcAft>
              <a:buNone/>
            </a:pPr>
            <a:r>
              <a:rPr lang="en-US" sz="2600" b="1">
                <a:solidFill>
                  <a:schemeClr val="dk1"/>
                </a:solidFill>
                <a:latin typeface="Calibri"/>
                <a:ea typeface="Calibri"/>
                <a:cs typeface="Calibri"/>
                <a:sym typeface="Calibri"/>
              </a:rPr>
              <a:t>Data Source: </a:t>
            </a:r>
            <a:r>
              <a:rPr lang="en-US" sz="2600">
                <a:solidFill>
                  <a:schemeClr val="dk1"/>
                </a:solidFill>
                <a:latin typeface="Calibri"/>
                <a:ea typeface="Calibri"/>
                <a:cs typeface="Calibri"/>
                <a:sym typeface="Calibri"/>
              </a:rPr>
              <a:t>Bureau of Transportation Statistics </a:t>
            </a:r>
            <a:endParaRPr sz="2600">
              <a:solidFill>
                <a:schemeClr val="dk1"/>
              </a:solidFill>
              <a:latin typeface="Calibri"/>
              <a:ea typeface="Calibri"/>
              <a:cs typeface="Calibri"/>
              <a:sym typeface="Calibri"/>
            </a:endParaRPr>
          </a:p>
        </p:txBody>
      </p:sp>
      <p:pic>
        <p:nvPicPr>
          <p:cNvPr id="121" name="Google Shape;121;p18"/>
          <p:cNvPicPr preferRelativeResize="0"/>
          <p:nvPr/>
        </p:nvPicPr>
        <p:blipFill>
          <a:blip r:embed="rId3">
            <a:alphaModFix/>
          </a:blip>
          <a:stretch>
            <a:fillRect/>
          </a:stretch>
        </p:blipFill>
        <p:spPr>
          <a:xfrm>
            <a:off x="105125" y="5946800"/>
            <a:ext cx="3860725" cy="915500"/>
          </a:xfrm>
          <a:prstGeom prst="rect">
            <a:avLst/>
          </a:prstGeom>
          <a:noFill/>
          <a:ln>
            <a:noFill/>
          </a:ln>
        </p:spPr>
      </p:pic>
      <p:pic>
        <p:nvPicPr>
          <p:cNvPr id="122" name="Google Shape;122;p18"/>
          <p:cNvPicPr preferRelativeResize="0"/>
          <p:nvPr/>
        </p:nvPicPr>
        <p:blipFill>
          <a:blip r:embed="rId4">
            <a:alphaModFix/>
          </a:blip>
          <a:stretch>
            <a:fillRect/>
          </a:stretch>
        </p:blipFill>
        <p:spPr>
          <a:xfrm>
            <a:off x="9306400" y="5870500"/>
            <a:ext cx="2799109" cy="915500"/>
          </a:xfrm>
          <a:prstGeom prst="rect">
            <a:avLst/>
          </a:prstGeom>
          <a:noFill/>
          <a:ln>
            <a:noFill/>
          </a:ln>
        </p:spPr>
      </p:pic>
      <p:sp>
        <p:nvSpPr>
          <p:cNvPr id="123" name="Google Shape;123;p18"/>
          <p:cNvSpPr txBox="1"/>
          <p:nvPr/>
        </p:nvSpPr>
        <p:spPr>
          <a:xfrm>
            <a:off x="219440" y="152400"/>
            <a:ext cx="9298500" cy="77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4200" b="1">
                <a:solidFill>
                  <a:schemeClr val="dk1"/>
                </a:solidFill>
                <a:latin typeface="Calibri"/>
                <a:ea typeface="Calibri"/>
                <a:cs typeface="Calibri"/>
                <a:sym typeface="Calibri"/>
              </a:rPr>
              <a:t>Questions &amp; Data </a:t>
            </a:r>
            <a:endParaRPr sz="42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19"/>
          <p:cNvSpPr txBox="1">
            <a:spLocks noGrp="1"/>
          </p:cNvSpPr>
          <p:nvPr>
            <p:ph type="ctrTitle"/>
          </p:nvPr>
        </p:nvSpPr>
        <p:spPr>
          <a:xfrm>
            <a:off x="147775" y="187225"/>
            <a:ext cx="9144000" cy="795000"/>
          </a:xfrm>
          <a:prstGeom prst="rect">
            <a:avLst/>
          </a:prstGeom>
        </p:spPr>
        <p:txBody>
          <a:bodyPr spcFirstLastPara="1" wrap="square" lIns="91425" tIns="45700" rIns="91425" bIns="45700" anchor="b" anchorCtr="0">
            <a:noAutofit/>
          </a:bodyPr>
          <a:lstStyle/>
          <a:p>
            <a:pPr marL="0" lvl="0" indent="0" algn="l" rtl="0">
              <a:spcBef>
                <a:spcPts val="0"/>
              </a:spcBef>
              <a:spcAft>
                <a:spcPts val="0"/>
              </a:spcAft>
              <a:buNone/>
            </a:pPr>
            <a:r>
              <a:rPr lang="en-US" sz="4200" b="1"/>
              <a:t>Data Cleanup &amp; Exploration </a:t>
            </a:r>
            <a:endParaRPr sz="4200" b="1"/>
          </a:p>
        </p:txBody>
      </p:sp>
      <p:sp>
        <p:nvSpPr>
          <p:cNvPr id="130" name="Google Shape;130;p19"/>
          <p:cNvSpPr txBox="1"/>
          <p:nvPr/>
        </p:nvSpPr>
        <p:spPr>
          <a:xfrm>
            <a:off x="147775" y="982225"/>
            <a:ext cx="11761500" cy="532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300">
                <a:latin typeface="Calibri"/>
                <a:ea typeface="Calibri"/>
                <a:cs typeface="Calibri"/>
                <a:sym typeface="Calibri"/>
              </a:rPr>
              <a:t>Four main categories of Jupyter Notebooks  *</a:t>
            </a:r>
            <a:endParaRPr sz="2300">
              <a:latin typeface="Calibri"/>
              <a:ea typeface="Calibri"/>
              <a:cs typeface="Calibri"/>
              <a:sym typeface="Calibri"/>
            </a:endParaRPr>
          </a:p>
          <a:p>
            <a:pPr marL="914400" lvl="0" indent="-374650" algn="l" rtl="0">
              <a:spcBef>
                <a:spcPts val="0"/>
              </a:spcBef>
              <a:spcAft>
                <a:spcPts val="0"/>
              </a:spcAft>
              <a:buSzPts val="2300"/>
              <a:buFont typeface="Calibri"/>
              <a:buAutoNum type="arabicPeriod"/>
            </a:pPr>
            <a:r>
              <a:rPr lang="en-US" sz="2300">
                <a:latin typeface="Calibri"/>
                <a:ea typeface="Calibri"/>
                <a:cs typeface="Calibri"/>
                <a:sym typeface="Calibri"/>
              </a:rPr>
              <a:t>Airport Analysis: American &amp; Delta at JFK, LGA, EWR</a:t>
            </a:r>
            <a:endParaRPr sz="2300">
              <a:latin typeface="Calibri"/>
              <a:ea typeface="Calibri"/>
              <a:cs typeface="Calibri"/>
              <a:sym typeface="Calibri"/>
            </a:endParaRPr>
          </a:p>
          <a:p>
            <a:pPr marL="1371600" lvl="1" indent="-374650" algn="l" rtl="0">
              <a:spcBef>
                <a:spcPts val="0"/>
              </a:spcBef>
              <a:spcAft>
                <a:spcPts val="0"/>
              </a:spcAft>
              <a:buSzPts val="2300"/>
              <a:buFont typeface="Calibri"/>
              <a:buAutoNum type="alphaLcPeriod"/>
            </a:pPr>
            <a:r>
              <a:rPr lang="en-US" sz="2300">
                <a:latin typeface="Calibri"/>
                <a:ea typeface="Calibri"/>
                <a:cs typeface="Calibri"/>
                <a:sym typeface="Calibri"/>
              </a:rPr>
              <a:t>Removed the heading and unwanted columns and grouped data by date and destination to arrive at date of delay and delay causing reason </a:t>
            </a:r>
            <a:endParaRPr sz="2300">
              <a:latin typeface="Calibri"/>
              <a:ea typeface="Calibri"/>
              <a:cs typeface="Calibri"/>
              <a:sym typeface="Calibri"/>
            </a:endParaRPr>
          </a:p>
          <a:p>
            <a:pPr marL="914400" lvl="0" indent="-374650" algn="l" rtl="0">
              <a:spcBef>
                <a:spcPts val="0"/>
              </a:spcBef>
              <a:spcAft>
                <a:spcPts val="0"/>
              </a:spcAft>
              <a:buSzPts val="2300"/>
              <a:buFont typeface="Calibri"/>
              <a:buAutoNum type="arabicPeriod"/>
            </a:pPr>
            <a:r>
              <a:rPr lang="en-US" sz="2300">
                <a:latin typeface="Calibri"/>
                <a:ea typeface="Calibri"/>
                <a:cs typeface="Calibri"/>
                <a:sym typeface="Calibri"/>
              </a:rPr>
              <a:t>Comparison Analysis of American vs. Delta </a:t>
            </a:r>
            <a:endParaRPr sz="2300">
              <a:latin typeface="Calibri"/>
              <a:ea typeface="Calibri"/>
              <a:cs typeface="Calibri"/>
              <a:sym typeface="Calibri"/>
            </a:endParaRPr>
          </a:p>
          <a:p>
            <a:pPr marL="1371600" lvl="1" indent="-374650" algn="l" rtl="0">
              <a:spcBef>
                <a:spcPts val="0"/>
              </a:spcBef>
              <a:spcAft>
                <a:spcPts val="0"/>
              </a:spcAft>
              <a:buSzPts val="2300"/>
              <a:buFont typeface="Calibri"/>
              <a:buAutoNum type="alphaLcPeriod"/>
            </a:pPr>
            <a:r>
              <a:rPr lang="en-US" sz="2300">
                <a:latin typeface="Calibri"/>
                <a:ea typeface="Calibri"/>
                <a:cs typeface="Calibri"/>
                <a:sym typeface="Calibri"/>
              </a:rPr>
              <a:t>Consolidated all data between LGA,JFK and EWR for American and Delta to find out the most reliable and least reliable airport</a:t>
            </a:r>
            <a:endParaRPr sz="2300">
              <a:latin typeface="Calibri"/>
              <a:ea typeface="Calibri"/>
              <a:cs typeface="Calibri"/>
              <a:sym typeface="Calibri"/>
            </a:endParaRPr>
          </a:p>
          <a:p>
            <a:pPr marL="914400" lvl="0" indent="-374650" algn="l" rtl="0">
              <a:spcBef>
                <a:spcPts val="0"/>
              </a:spcBef>
              <a:spcAft>
                <a:spcPts val="0"/>
              </a:spcAft>
              <a:buSzPts val="2300"/>
              <a:buFont typeface="Calibri"/>
              <a:buAutoNum type="arabicPeriod"/>
            </a:pPr>
            <a:r>
              <a:rPr lang="en-US" sz="2300">
                <a:latin typeface="Calibri"/>
                <a:ea typeface="Calibri"/>
                <a:cs typeface="Calibri"/>
                <a:sym typeface="Calibri"/>
              </a:rPr>
              <a:t>Hypothesis from Airport Analyses</a:t>
            </a:r>
            <a:endParaRPr sz="2300">
              <a:latin typeface="Calibri"/>
              <a:ea typeface="Calibri"/>
              <a:cs typeface="Calibri"/>
              <a:sym typeface="Calibri"/>
            </a:endParaRPr>
          </a:p>
          <a:p>
            <a:pPr marL="1371600" lvl="1" indent="-374650" algn="l" rtl="0">
              <a:spcBef>
                <a:spcPts val="0"/>
              </a:spcBef>
              <a:spcAft>
                <a:spcPts val="0"/>
              </a:spcAft>
              <a:buSzPts val="2300"/>
              <a:buFont typeface="Calibri"/>
              <a:buAutoNum type="alphaLcPeriod"/>
            </a:pPr>
            <a:r>
              <a:rPr lang="en-US" sz="2300">
                <a:latin typeface="Calibri"/>
                <a:ea typeface="Calibri"/>
                <a:cs typeface="Calibri"/>
                <a:sym typeface="Calibri"/>
              </a:rPr>
              <a:t>Defined a null hypothesis and plotted delay in minutes against all delay causing reasons to find direction relation (straight line) and performed Ptest to check null hypothesis</a:t>
            </a:r>
            <a:endParaRPr sz="2300">
              <a:latin typeface="Calibri"/>
              <a:ea typeface="Calibri"/>
              <a:cs typeface="Calibri"/>
              <a:sym typeface="Calibri"/>
            </a:endParaRPr>
          </a:p>
          <a:p>
            <a:pPr marL="914400" lvl="0" indent="-374650" algn="l" rtl="0">
              <a:spcBef>
                <a:spcPts val="0"/>
              </a:spcBef>
              <a:spcAft>
                <a:spcPts val="0"/>
              </a:spcAft>
              <a:buSzPts val="2300"/>
              <a:buFont typeface="Calibri"/>
              <a:buAutoNum type="arabicPeriod"/>
            </a:pPr>
            <a:r>
              <a:rPr lang="en-US" sz="2300">
                <a:latin typeface="Calibri"/>
                <a:ea typeface="Calibri"/>
                <a:cs typeface="Calibri"/>
                <a:sym typeface="Calibri"/>
              </a:rPr>
              <a:t>Mapping flight statistics  </a:t>
            </a:r>
            <a:endParaRPr sz="2300">
              <a:latin typeface="Calibri"/>
              <a:ea typeface="Calibri"/>
              <a:cs typeface="Calibri"/>
              <a:sym typeface="Calibri"/>
            </a:endParaRPr>
          </a:p>
          <a:p>
            <a:pPr marL="1371600" lvl="1" indent="-374650" algn="l" rtl="0">
              <a:spcBef>
                <a:spcPts val="0"/>
              </a:spcBef>
              <a:spcAft>
                <a:spcPts val="0"/>
              </a:spcAft>
              <a:buSzPts val="2300"/>
              <a:buFont typeface="Calibri"/>
              <a:buAutoNum type="alphaLcPeriod"/>
            </a:pPr>
            <a:r>
              <a:rPr lang="en-US" sz="2300">
                <a:latin typeface="Calibri"/>
                <a:ea typeface="Calibri"/>
                <a:cs typeface="Calibri"/>
                <a:sym typeface="Calibri"/>
              </a:rPr>
              <a:t>Combined all airports data by American and Delta and plotted Donut chart to show % delays and shown delay on Google maps on click on destinations (LGA, EWR and JFK)</a:t>
            </a:r>
            <a:endParaRPr sz="2300">
              <a:latin typeface="Calibri"/>
              <a:ea typeface="Calibri"/>
              <a:cs typeface="Calibri"/>
              <a:sym typeface="Calibri"/>
            </a:endParaRPr>
          </a:p>
        </p:txBody>
      </p:sp>
      <p:sp>
        <p:nvSpPr>
          <p:cNvPr id="131" name="Google Shape;131;p19"/>
          <p:cNvSpPr txBox="1"/>
          <p:nvPr/>
        </p:nvSpPr>
        <p:spPr>
          <a:xfrm>
            <a:off x="717025" y="6425050"/>
            <a:ext cx="10464300" cy="381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Calibri"/>
                <a:ea typeface="Calibri"/>
                <a:cs typeface="Calibri"/>
                <a:sym typeface="Calibri"/>
              </a:rPr>
              <a:t>* All data cleaning activities are automated (removing headings, finding maximum delay date and delay causing reason using keywords)</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6"/>
        <p:cNvGrpSpPr/>
        <p:nvPr/>
      </p:nvGrpSpPr>
      <p:grpSpPr>
        <a:xfrm>
          <a:off x="0" y="0"/>
          <a:ext cx="0" cy="0"/>
          <a:chOff x="0" y="0"/>
          <a:chExt cx="0" cy="0"/>
        </a:xfrm>
      </p:grpSpPr>
      <p:pic>
        <p:nvPicPr>
          <p:cNvPr id="137" name="Google Shape;137;p20"/>
          <p:cNvPicPr preferRelativeResize="0"/>
          <p:nvPr/>
        </p:nvPicPr>
        <p:blipFill rotWithShape="1">
          <a:blip r:embed="rId3">
            <a:alphaModFix/>
          </a:blip>
          <a:srcRect l="20289" r="8769" b="1"/>
          <a:stretch/>
        </p:blipFill>
        <p:spPr>
          <a:xfrm>
            <a:off x="838200" y="-3810"/>
            <a:ext cx="9928860" cy="6858001"/>
          </a:xfrm>
          <a:prstGeom prst="rect">
            <a:avLst/>
          </a:prstGeom>
          <a:noFill/>
          <a:ln>
            <a:noFill/>
          </a:ln>
        </p:spPr>
      </p:pic>
      <p:pic>
        <p:nvPicPr>
          <p:cNvPr id="138" name="Google Shape;138;p20"/>
          <p:cNvPicPr preferRelativeResize="0"/>
          <p:nvPr/>
        </p:nvPicPr>
        <p:blipFill rotWithShape="1">
          <a:blip r:embed="rId4">
            <a:alphaModFix/>
          </a:blip>
          <a:srcRect/>
          <a:stretch/>
        </p:blipFill>
        <p:spPr>
          <a:xfrm>
            <a:off x="0" y="0"/>
            <a:ext cx="12192000" cy="6858000"/>
          </a:xfrm>
          <a:prstGeom prst="rect">
            <a:avLst/>
          </a:prstGeom>
          <a:noFill/>
          <a:ln>
            <a:noFill/>
          </a:ln>
        </p:spPr>
      </p:pic>
      <p:sp>
        <p:nvSpPr>
          <p:cNvPr id="139" name="Google Shape;139;p20"/>
          <p:cNvSpPr txBox="1"/>
          <p:nvPr/>
        </p:nvSpPr>
        <p:spPr>
          <a:xfrm>
            <a:off x="3022875" y="328815"/>
            <a:ext cx="5875200" cy="1903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4000" b="1">
                <a:solidFill>
                  <a:schemeClr val="lt1"/>
                </a:solidFill>
                <a:latin typeface="Calibri"/>
                <a:ea typeface="Calibri"/>
                <a:cs typeface="Calibri"/>
                <a:sym typeface="Calibri"/>
              </a:rPr>
              <a:t>Data Analysis</a:t>
            </a:r>
            <a:endParaRPr sz="4000" b="1">
              <a:solidFill>
                <a:schemeClr val="lt1"/>
              </a:solidFill>
              <a:latin typeface="Calibri"/>
              <a:ea typeface="Calibri"/>
              <a:cs typeface="Calibri"/>
              <a:sym typeface="Calibri"/>
            </a:endParaRPr>
          </a:p>
          <a:p>
            <a:pPr marL="0" marR="0" lvl="0" indent="0" algn="ctr" rtl="0">
              <a:spcBef>
                <a:spcPts val="0"/>
              </a:spcBef>
              <a:spcAft>
                <a:spcPts val="0"/>
              </a:spcAft>
              <a:buNone/>
            </a:pPr>
            <a:r>
              <a:rPr lang="en-US" sz="4000" b="1">
                <a:solidFill>
                  <a:schemeClr val="lt1"/>
                </a:solidFill>
                <a:latin typeface="Calibri"/>
                <a:ea typeface="Calibri"/>
                <a:cs typeface="Calibri"/>
                <a:sym typeface="Calibri"/>
              </a:rPr>
              <a:t>Individual Airport &amp; Airlines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3"/>
        <p:cNvGrpSpPr/>
        <p:nvPr/>
      </p:nvGrpSpPr>
      <p:grpSpPr>
        <a:xfrm>
          <a:off x="0" y="0"/>
          <a:ext cx="0" cy="0"/>
          <a:chOff x="0" y="0"/>
          <a:chExt cx="0" cy="0"/>
        </a:xfrm>
      </p:grpSpPr>
      <p:sp>
        <p:nvSpPr>
          <p:cNvPr id="144" name="Google Shape;144;p21"/>
          <p:cNvSpPr/>
          <p:nvPr/>
        </p:nvSpPr>
        <p:spPr>
          <a:xfrm>
            <a:off x="0" y="0"/>
            <a:ext cx="12192000" cy="6858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45" name="Google Shape;145;p21"/>
          <p:cNvSpPr txBox="1"/>
          <p:nvPr/>
        </p:nvSpPr>
        <p:spPr>
          <a:xfrm>
            <a:off x="1848465" y="3298722"/>
            <a:ext cx="8495070" cy="1784402"/>
          </a:xfrm>
          <a:prstGeom prst="rect">
            <a:avLst/>
          </a:prstGeom>
          <a:noFill/>
          <a:ln>
            <a:noFill/>
          </a:ln>
        </p:spPr>
        <p:txBody>
          <a:bodyPr spcFirstLastPara="1" wrap="square" lIns="91425" tIns="45700" rIns="91425" bIns="45700" anchor="b" anchorCtr="0">
            <a:noAutofit/>
          </a:bodyPr>
          <a:lstStyle/>
          <a:p>
            <a:pPr marL="0" marR="0" lvl="0" indent="0" algn="ctr" rtl="0">
              <a:lnSpc>
                <a:spcPct val="90000"/>
              </a:lnSpc>
              <a:spcBef>
                <a:spcPts val="0"/>
              </a:spcBef>
              <a:spcAft>
                <a:spcPts val="0"/>
              </a:spcAft>
              <a:buNone/>
            </a:pPr>
            <a:r>
              <a:rPr lang="en-US" sz="6000">
                <a:solidFill>
                  <a:srgbClr val="FFFFFF"/>
                </a:solidFill>
                <a:latin typeface="Calibri"/>
                <a:ea typeface="Calibri"/>
                <a:cs typeface="Calibri"/>
                <a:sym typeface="Calibri"/>
              </a:rPr>
              <a:t>JFK – American - Analysis</a:t>
            </a:r>
            <a:endParaRPr/>
          </a:p>
        </p:txBody>
      </p:sp>
      <p:sp>
        <p:nvSpPr>
          <p:cNvPr id="146" name="Google Shape;146;p21"/>
          <p:cNvSpPr/>
          <p:nvPr/>
        </p:nvSpPr>
        <p:spPr>
          <a:xfrm>
            <a:off x="5025914" y="889251"/>
            <a:ext cx="2140172" cy="2140172"/>
          </a:xfrm>
          <a:prstGeom prst="ellipse">
            <a:avLst/>
          </a:prstGeom>
          <a:solidFill>
            <a:srgbClr val="FFFFFF"/>
          </a:solidFill>
          <a:ln w="19050" cap="flat" cmpd="sng">
            <a:solidFill>
              <a:srgbClr val="4D94D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47" name="Google Shape;147;p21"/>
          <p:cNvPicPr preferRelativeResize="0"/>
          <p:nvPr/>
        </p:nvPicPr>
        <p:blipFill rotWithShape="1">
          <a:blip r:embed="rId3">
            <a:alphaModFix/>
          </a:blip>
          <a:srcRect/>
          <a:stretch/>
        </p:blipFill>
        <p:spPr>
          <a:xfrm>
            <a:off x="5337115" y="1761157"/>
            <a:ext cx="1517772" cy="39636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2"/>
          <p:cNvSpPr txBox="1">
            <a:spLocks noGrp="1"/>
          </p:cNvSpPr>
          <p:nvPr>
            <p:ph type="title"/>
          </p:nvPr>
        </p:nvSpPr>
        <p:spPr>
          <a:xfrm>
            <a:off x="228600"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a:t>
            </a:r>
            <a:endParaRPr sz="4200" b="1"/>
          </a:p>
        </p:txBody>
      </p:sp>
      <p:pic>
        <p:nvPicPr>
          <p:cNvPr id="153" name="Google Shape;153;p22"/>
          <p:cNvPicPr preferRelativeResize="0"/>
          <p:nvPr/>
        </p:nvPicPr>
        <p:blipFill rotWithShape="1">
          <a:blip r:embed="rId3">
            <a:alphaModFix/>
          </a:blip>
          <a:srcRect/>
          <a:stretch/>
        </p:blipFill>
        <p:spPr>
          <a:xfrm>
            <a:off x="3065325" y="946500"/>
            <a:ext cx="8898899" cy="2528983"/>
          </a:xfrm>
          <a:prstGeom prst="rect">
            <a:avLst/>
          </a:prstGeom>
          <a:noFill/>
          <a:ln>
            <a:noFill/>
          </a:ln>
        </p:spPr>
      </p:pic>
      <p:pic>
        <p:nvPicPr>
          <p:cNvPr id="154" name="Google Shape;154;p22"/>
          <p:cNvPicPr preferRelativeResize="0"/>
          <p:nvPr/>
        </p:nvPicPr>
        <p:blipFill rotWithShape="1">
          <a:blip r:embed="rId4">
            <a:alphaModFix/>
          </a:blip>
          <a:srcRect/>
          <a:stretch/>
        </p:blipFill>
        <p:spPr>
          <a:xfrm>
            <a:off x="3141525" y="3573625"/>
            <a:ext cx="8898901" cy="3284376"/>
          </a:xfrm>
          <a:prstGeom prst="rect">
            <a:avLst/>
          </a:prstGeom>
          <a:noFill/>
          <a:ln>
            <a:noFill/>
          </a:ln>
        </p:spPr>
      </p:pic>
      <p:sp>
        <p:nvSpPr>
          <p:cNvPr id="155" name="Google Shape;155;p22"/>
          <p:cNvSpPr txBox="1"/>
          <p:nvPr/>
        </p:nvSpPr>
        <p:spPr>
          <a:xfrm>
            <a:off x="295225" y="1744244"/>
            <a:ext cx="1565100" cy="581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a:t>
            </a:r>
            <a:endParaRPr sz="2800"/>
          </a:p>
        </p:txBody>
      </p:sp>
      <p:sp>
        <p:nvSpPr>
          <p:cNvPr id="156" name="Google Shape;156;p22"/>
          <p:cNvSpPr txBox="1"/>
          <p:nvPr/>
        </p:nvSpPr>
        <p:spPr>
          <a:xfrm>
            <a:off x="295222" y="4970753"/>
            <a:ext cx="2689800" cy="861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2800">
                <a:solidFill>
                  <a:schemeClr val="dk1"/>
                </a:solidFill>
                <a:latin typeface="Calibri"/>
                <a:ea typeface="Calibri"/>
                <a:cs typeface="Calibri"/>
                <a:sym typeface="Calibri"/>
              </a:rPr>
              <a:t>By Date &amp; Destination</a:t>
            </a:r>
            <a:endParaRPr sz="28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23"/>
          <p:cNvSpPr txBox="1">
            <a:spLocks noGrp="1"/>
          </p:cNvSpPr>
          <p:nvPr>
            <p:ph type="title"/>
          </p:nvPr>
        </p:nvSpPr>
        <p:spPr>
          <a:xfrm>
            <a:off x="134475" y="0"/>
            <a:ext cx="10515600" cy="132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4400"/>
              <a:buFont typeface="Calibri"/>
              <a:buNone/>
            </a:pPr>
            <a:r>
              <a:rPr lang="en-US" sz="4200" b="1"/>
              <a:t>Observations </a:t>
            </a:r>
            <a:endParaRPr sz="4200" b="1"/>
          </a:p>
        </p:txBody>
      </p:sp>
      <p:pic>
        <p:nvPicPr>
          <p:cNvPr id="162" name="Google Shape;162;p23"/>
          <p:cNvPicPr preferRelativeResize="0"/>
          <p:nvPr/>
        </p:nvPicPr>
        <p:blipFill rotWithShape="1">
          <a:blip r:embed="rId3">
            <a:alphaModFix/>
          </a:blip>
          <a:srcRect/>
          <a:stretch/>
        </p:blipFill>
        <p:spPr>
          <a:xfrm>
            <a:off x="931475" y="1097100"/>
            <a:ext cx="11089502" cy="4499340"/>
          </a:xfrm>
          <a:prstGeom prst="rect">
            <a:avLst/>
          </a:prstGeom>
          <a:noFill/>
          <a:ln>
            <a:noFill/>
          </a:ln>
        </p:spPr>
      </p:pic>
      <p:sp>
        <p:nvSpPr>
          <p:cNvPr id="164" name="Google Shape;164;p23"/>
          <p:cNvSpPr txBox="1"/>
          <p:nvPr/>
        </p:nvSpPr>
        <p:spPr>
          <a:xfrm>
            <a:off x="4138025" y="5721725"/>
            <a:ext cx="4197000" cy="3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t>Delay Reasons</a:t>
            </a:r>
            <a:endParaRPr/>
          </a:p>
        </p:txBody>
      </p:sp>
      <p:sp>
        <p:nvSpPr>
          <p:cNvPr id="165" name="Google Shape;165;p23"/>
          <p:cNvSpPr txBox="1"/>
          <p:nvPr/>
        </p:nvSpPr>
        <p:spPr>
          <a:xfrm rot="-5402021">
            <a:off x="-417327" y="2797175"/>
            <a:ext cx="2041200" cy="655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Calibri"/>
                <a:ea typeface="Calibri"/>
                <a:cs typeface="Calibri"/>
                <a:sym typeface="Calibri"/>
              </a:rPr>
              <a:t>Delay in Minutes </a:t>
            </a:r>
            <a:endParaRPr sz="18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TotalTime>
  <Words>1883</Words>
  <Application>Microsoft Macintosh PowerPoint</Application>
  <PresentationFormat>Widescreen</PresentationFormat>
  <Paragraphs>289</Paragraphs>
  <Slides>39</Slides>
  <Notes>39</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39</vt:i4>
      </vt:variant>
    </vt:vector>
  </HeadingPairs>
  <TitlesOfParts>
    <vt:vector size="43" baseType="lpstr">
      <vt:lpstr>Arial</vt:lpstr>
      <vt:lpstr>Calibri</vt:lpstr>
      <vt:lpstr>Office Theme</vt:lpstr>
      <vt:lpstr>Office Theme</vt:lpstr>
      <vt:lpstr>Flight Delay Analysis* AA &amp; Delta Across LGA, JFK &amp; EWR Zohna Jones, Yafreisi Gonzalez, Mahesh D Nair</vt:lpstr>
      <vt:lpstr>Agenda</vt:lpstr>
      <vt:lpstr>Motivation/Summary </vt:lpstr>
      <vt:lpstr>PowerPoint Presentation</vt:lpstr>
      <vt:lpstr>Data Cleanup &amp; Exploration </vt:lpstr>
      <vt:lpstr>PowerPoint Presentation</vt:lpstr>
      <vt:lpstr>PowerPoint Presentation</vt:lpstr>
      <vt:lpstr>Observations</vt:lpstr>
      <vt:lpstr>Observations </vt:lpstr>
      <vt:lpstr>Null Hypothesis – Departure delay is only related to weather</vt:lpstr>
      <vt:lpstr>PowerPoint Presentation</vt:lpstr>
      <vt:lpstr>Observations</vt:lpstr>
      <vt:lpstr>Observations</vt:lpstr>
      <vt:lpstr>PowerPoint Presentation</vt:lpstr>
      <vt:lpstr>PowerPoint Presentation</vt:lpstr>
      <vt:lpstr>Observations</vt:lpstr>
      <vt:lpstr>Observations</vt:lpstr>
      <vt:lpstr>PowerPoint Presentation</vt:lpstr>
      <vt:lpstr>PowerPoint Presentation</vt:lpstr>
      <vt:lpstr>Observations</vt:lpstr>
      <vt:lpstr>Observations</vt:lpstr>
      <vt:lpstr>PowerPoint Presentation</vt:lpstr>
      <vt:lpstr>PowerPoint Presentation</vt:lpstr>
      <vt:lpstr>Observations</vt:lpstr>
      <vt:lpstr>Observations</vt:lpstr>
      <vt:lpstr>PowerPoint Presentation</vt:lpstr>
      <vt:lpstr>PowerPoint Presentation</vt:lpstr>
      <vt:lpstr>Observations</vt:lpstr>
      <vt:lpstr>Observations</vt:lpstr>
      <vt:lpstr>Null Hypothesis – Departure delay only related to weather</vt:lpstr>
      <vt:lpstr>PowerPoint Presentation</vt:lpstr>
      <vt:lpstr>PowerPoint Presentation</vt:lpstr>
      <vt:lpstr>PowerPoint Presentation</vt:lpstr>
      <vt:lpstr>Post Analysis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Flight Delay Analysis AA and Delta Across LGA, JFK and EWR</dc:title>
  <cp:lastModifiedBy>Mahesh Divakaran Nair</cp:lastModifiedBy>
  <cp:revision>7</cp:revision>
  <dcterms:modified xsi:type="dcterms:W3CDTF">2019-12-12T22:59:46Z</dcterms:modified>
</cp:coreProperties>
</file>